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DCACA"/>
          </a:solidFill>
        </a:fill>
      </a:tcStyle>
    </a:wholeTbl>
    <a:band2H>
      <a:tcTxStyle b="def" i="def"/>
      <a:tcStyle>
        <a:tcBdr/>
        <a:fill>
          <a:solidFill>
            <a:srgbClr val="EF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n"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6CECA"/>
          </a:solidFill>
        </a:fill>
      </a:tcStyle>
    </a:wholeTbl>
    <a:band2H>
      <a:tcTxStyle b="def" i="def"/>
      <a:tcStyle>
        <a:tcBdr/>
        <a:fill>
          <a:solidFill>
            <a:srgbClr val="FBE8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n"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5">
              <a:lumOff val="17843"/>
            </a:schemeClr>
          </a:solidFill>
        </a:fill>
      </a:tcStyle>
    </a:wholeTbl>
    <a:band2H>
      <a:tcTxStyle b="def" i="def"/>
      <a:tcStyle>
        <a:tcBdr/>
        <a:fill>
          <a:solidFill>
            <a:srgbClr val="EAEAE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n"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hape 205"/>
          <p:cNvSpPr/>
          <p:nvPr>
            <p:ph type="sldImg"/>
          </p:nvPr>
        </p:nvSpPr>
        <p:spPr>
          <a:xfrm>
            <a:off x="1143000" y="685800"/>
            <a:ext cx="4572000" cy="3429000"/>
          </a:xfrm>
          <a:prstGeom prst="rect">
            <a:avLst/>
          </a:prstGeom>
        </p:spPr>
        <p:txBody>
          <a:bodyPr/>
          <a:lstStyle/>
          <a:p>
            <a:pPr/>
          </a:p>
        </p:txBody>
      </p:sp>
      <p:sp>
        <p:nvSpPr>
          <p:cNvPr id="206" name="Shape 20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Diapositiva de título">
    <p:spTree>
      <p:nvGrpSpPr>
        <p:cNvPr id="1" name=""/>
        <p:cNvGrpSpPr/>
        <p:nvPr/>
      </p:nvGrpSpPr>
      <p:grpSpPr>
        <a:xfrm>
          <a:off x="0" y="0"/>
          <a:ext cx="0" cy="0"/>
          <a:chOff x="0" y="0"/>
          <a:chExt cx="0" cy="0"/>
        </a:xfrm>
      </p:grpSpPr>
      <p:sp>
        <p:nvSpPr>
          <p:cNvPr id="12" name="Shape 12"/>
          <p:cNvSpPr/>
          <p:nvPr/>
        </p:nvSpPr>
        <p:spPr>
          <a:xfrm>
            <a:off x="3187698" y="268286"/>
            <a:ext cx="5668967" cy="3900491"/>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13" name="Shape 13"/>
          <p:cNvSpPr/>
          <p:nvPr/>
        </p:nvSpPr>
        <p:spPr>
          <a:xfrm>
            <a:off x="268288" y="268287"/>
            <a:ext cx="184152" cy="3886203"/>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14" name="Texto del título"/>
          <p:cNvSpPr txBox="1"/>
          <p:nvPr>
            <p:ph type="title"/>
          </p:nvPr>
        </p:nvSpPr>
        <p:spPr>
          <a:xfrm>
            <a:off x="3200400" y="4208929"/>
            <a:ext cx="5458968" cy="1048686"/>
          </a:xfrm>
          <a:prstGeom prst="rect">
            <a:avLst/>
          </a:prstGeom>
        </p:spPr>
        <p:txBody>
          <a:bodyPr/>
          <a:lstStyle>
            <a:lvl1pPr>
              <a:defRPr sz="4600"/>
            </a:lvl1pPr>
          </a:lstStyle>
          <a:p>
            <a:pPr/>
            <a:r>
              <a:t>Texto del título</a:t>
            </a:r>
          </a:p>
        </p:txBody>
      </p:sp>
      <p:sp>
        <p:nvSpPr>
          <p:cNvPr id="15" name="Nivel de texto 1…"/>
          <p:cNvSpPr txBox="1"/>
          <p:nvPr>
            <p:ph type="body" sz="quarter" idx="1"/>
          </p:nvPr>
        </p:nvSpPr>
        <p:spPr>
          <a:xfrm>
            <a:off x="3200400" y="5257800"/>
            <a:ext cx="5458968" cy="621792"/>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pPr/>
            <a:r>
              <a:t>Nivel de texto 1</a:t>
            </a:r>
          </a:p>
          <a:p>
            <a:pPr lvl="1"/>
            <a:r>
              <a:t>Nivel de texto 2</a:t>
            </a:r>
          </a:p>
          <a:p>
            <a:pPr lvl="2"/>
            <a:r>
              <a:t>Nivel de texto 3</a:t>
            </a:r>
          </a:p>
          <a:p>
            <a:pPr lvl="3"/>
            <a:r>
              <a:t>Nivel de texto 4</a:t>
            </a:r>
          </a:p>
          <a:p>
            <a:pPr lvl="4"/>
            <a:r>
              <a:t>Nivel de texto 5</a:t>
            </a:r>
          </a:p>
        </p:txBody>
      </p:sp>
      <p:sp>
        <p:nvSpPr>
          <p:cNvPr id="16" name="Número de diapositiva"/>
          <p:cNvSpPr txBox="1"/>
          <p:nvPr>
            <p:ph type="sldNum" sz="quarter" idx="2"/>
          </p:nvPr>
        </p:nvSpPr>
        <p:spPr>
          <a:xfrm>
            <a:off x="8681770" y="6410643"/>
            <a:ext cx="260620" cy="256539"/>
          </a:xfrm>
          <a:prstGeom prst="rect">
            <a:avLst/>
          </a:prstGeom>
        </p:spPr>
        <p:txBody>
          <a:bodyPr/>
          <a:lstStyle>
            <a:lvl1pPr>
              <a:defRPr sz="1100">
                <a:solidFill>
                  <a:srgbClr val="858585"/>
                </a:solidFill>
                <a:latin typeface="Century Gothic"/>
                <a:ea typeface="Century Gothic"/>
                <a:cs typeface="Century Gothic"/>
                <a:sym typeface="Century Gothic"/>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3 objetos">
    <p:spTree>
      <p:nvGrpSpPr>
        <p:cNvPr id="1" name=""/>
        <p:cNvGrpSpPr/>
        <p:nvPr/>
      </p:nvGrpSpPr>
      <p:grpSpPr>
        <a:xfrm>
          <a:off x="0" y="0"/>
          <a:ext cx="0" cy="0"/>
          <a:chOff x="0" y="0"/>
          <a:chExt cx="0" cy="0"/>
        </a:xfrm>
      </p:grpSpPr>
      <p:sp>
        <p:nvSpPr>
          <p:cNvPr id="105" name="Texto del título"/>
          <p:cNvSpPr txBox="1"/>
          <p:nvPr>
            <p:ph type="title"/>
          </p:nvPr>
        </p:nvSpPr>
        <p:spPr>
          <a:prstGeom prst="rect">
            <a:avLst/>
          </a:prstGeom>
        </p:spPr>
        <p:txBody>
          <a:bodyPr/>
          <a:lstStyle/>
          <a:p>
            <a:pPr/>
            <a:r>
              <a:t>Texto del título</a:t>
            </a:r>
          </a:p>
        </p:txBody>
      </p:sp>
      <p:sp>
        <p:nvSpPr>
          <p:cNvPr id="106" name="Nivel de texto 1…"/>
          <p:cNvSpPr txBox="1"/>
          <p:nvPr>
            <p:ph type="body" sz="quarter" idx="1"/>
          </p:nvPr>
        </p:nvSpPr>
        <p:spPr>
          <a:xfrm>
            <a:off x="4282440" y="2214560"/>
            <a:ext cx="3566160" cy="1920242"/>
          </a:xfrm>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107"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4 objetos">
    <p:spTree>
      <p:nvGrpSpPr>
        <p:cNvPr id="1" name=""/>
        <p:cNvGrpSpPr/>
        <p:nvPr/>
      </p:nvGrpSpPr>
      <p:grpSpPr>
        <a:xfrm>
          <a:off x="0" y="0"/>
          <a:ext cx="0" cy="0"/>
          <a:chOff x="0" y="0"/>
          <a:chExt cx="0" cy="0"/>
        </a:xfrm>
      </p:grpSpPr>
      <p:sp>
        <p:nvSpPr>
          <p:cNvPr id="114" name="Texto del título"/>
          <p:cNvSpPr txBox="1"/>
          <p:nvPr>
            <p:ph type="title"/>
          </p:nvPr>
        </p:nvSpPr>
        <p:spPr>
          <a:prstGeom prst="rect">
            <a:avLst/>
          </a:prstGeom>
        </p:spPr>
        <p:txBody>
          <a:bodyPr/>
          <a:lstStyle/>
          <a:p>
            <a:pPr/>
            <a:r>
              <a:t>Texto del título</a:t>
            </a:r>
          </a:p>
        </p:txBody>
      </p:sp>
      <p:sp>
        <p:nvSpPr>
          <p:cNvPr id="115" name="Nivel de texto 1…"/>
          <p:cNvSpPr txBox="1"/>
          <p:nvPr>
            <p:ph type="body" sz="quarter" idx="1"/>
          </p:nvPr>
        </p:nvSpPr>
        <p:spPr>
          <a:xfrm>
            <a:off x="4282440" y="2214560"/>
            <a:ext cx="3566160" cy="1920242"/>
          </a:xfrm>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116"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Sólo el título">
    <p:spTree>
      <p:nvGrpSpPr>
        <p:cNvPr id="1" name=""/>
        <p:cNvGrpSpPr/>
        <p:nvPr/>
      </p:nvGrpSpPr>
      <p:grpSpPr>
        <a:xfrm>
          <a:off x="0" y="0"/>
          <a:ext cx="0" cy="0"/>
          <a:chOff x="0" y="0"/>
          <a:chExt cx="0" cy="0"/>
        </a:xfrm>
      </p:grpSpPr>
      <p:sp>
        <p:nvSpPr>
          <p:cNvPr id="123" name="Texto del título"/>
          <p:cNvSpPr txBox="1"/>
          <p:nvPr>
            <p:ph type="title"/>
          </p:nvPr>
        </p:nvSpPr>
        <p:spPr>
          <a:xfrm>
            <a:off x="457200" y="914400"/>
            <a:ext cx="6508750" cy="1143000"/>
          </a:xfrm>
          <a:prstGeom prst="rect">
            <a:avLst/>
          </a:prstGeom>
        </p:spPr>
        <p:txBody>
          <a:bodyPr/>
          <a:lstStyle/>
          <a:p>
            <a:pPr/>
            <a:r>
              <a:t>Texto del título</a:t>
            </a:r>
          </a:p>
        </p:txBody>
      </p:sp>
      <p:sp>
        <p:nvSpPr>
          <p:cNvPr id="124"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0" showMasterPhAnim="1">
  <p:cSld name="En blanco">
    <p:spTree>
      <p:nvGrpSpPr>
        <p:cNvPr id="1" name=""/>
        <p:cNvGrpSpPr/>
        <p:nvPr/>
      </p:nvGrpSpPr>
      <p:grpSpPr>
        <a:xfrm>
          <a:off x="0" y="0"/>
          <a:ext cx="0" cy="0"/>
          <a:chOff x="0" y="0"/>
          <a:chExt cx="0" cy="0"/>
        </a:xfrm>
      </p:grpSpPr>
      <p:sp>
        <p:nvSpPr>
          <p:cNvPr id="131" name="Shape 2"/>
          <p:cNvSpPr/>
          <p:nvPr/>
        </p:nvSpPr>
        <p:spPr>
          <a:xfrm>
            <a:off x="8148638" y="268288"/>
            <a:ext cx="719139" cy="566738"/>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132"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0" showMasterPhAnim="1">
  <p:cSld name="Contenido con título">
    <p:spTree>
      <p:nvGrpSpPr>
        <p:cNvPr id="1" name=""/>
        <p:cNvGrpSpPr/>
        <p:nvPr/>
      </p:nvGrpSpPr>
      <p:grpSpPr>
        <a:xfrm>
          <a:off x="0" y="0"/>
          <a:ext cx="0" cy="0"/>
          <a:chOff x="0" y="0"/>
          <a:chExt cx="0" cy="0"/>
        </a:xfrm>
      </p:grpSpPr>
      <p:sp>
        <p:nvSpPr>
          <p:cNvPr id="139" name="Shape 2"/>
          <p:cNvSpPr/>
          <p:nvPr/>
        </p:nvSpPr>
        <p:spPr>
          <a:xfrm>
            <a:off x="8148638" y="268288"/>
            <a:ext cx="719139" cy="566738"/>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140" name="Texto del título"/>
          <p:cNvSpPr txBox="1"/>
          <p:nvPr>
            <p:ph type="title"/>
          </p:nvPr>
        </p:nvSpPr>
        <p:spPr>
          <a:xfrm>
            <a:off x="457198" y="995081"/>
            <a:ext cx="3566162" cy="1035427"/>
          </a:xfrm>
          <a:prstGeom prst="rect">
            <a:avLst/>
          </a:prstGeom>
        </p:spPr>
        <p:txBody>
          <a:bodyPr/>
          <a:lstStyle>
            <a:lvl1pPr>
              <a:defRPr sz="2800"/>
            </a:lvl1pPr>
          </a:lstStyle>
          <a:p>
            <a:pPr/>
            <a:r>
              <a:t>Texto del título</a:t>
            </a:r>
          </a:p>
        </p:txBody>
      </p:sp>
      <p:sp>
        <p:nvSpPr>
          <p:cNvPr id="141" name="Nivel de texto 1…"/>
          <p:cNvSpPr txBox="1"/>
          <p:nvPr>
            <p:ph type="body" sz="half" idx="1"/>
          </p:nvPr>
        </p:nvSpPr>
        <p:spPr>
          <a:xfrm>
            <a:off x="4762051" y="990600"/>
            <a:ext cx="3566162" cy="5135563"/>
          </a:xfrm>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142" name="Shape 146"/>
          <p:cNvSpPr/>
          <p:nvPr>
            <p:ph type="body" sz="half" idx="13"/>
          </p:nvPr>
        </p:nvSpPr>
        <p:spPr>
          <a:xfrm>
            <a:off x="457198" y="2057400"/>
            <a:ext cx="3566162" cy="3657602"/>
          </a:xfrm>
          <a:prstGeom prst="rect">
            <a:avLst/>
          </a:prstGeom>
        </p:spPr>
        <p:txBody>
          <a:bodyPr/>
          <a:lstStyle/>
          <a:p>
            <a:pPr>
              <a:defRPr sz="2000"/>
            </a:pPr>
          </a:p>
        </p:txBody>
      </p:sp>
      <p:sp>
        <p:nvSpPr>
          <p:cNvPr id="143"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0" showMasterPhAnim="1">
  <p:cSld name="Imagen con título">
    <p:spTree>
      <p:nvGrpSpPr>
        <p:cNvPr id="1" name=""/>
        <p:cNvGrpSpPr/>
        <p:nvPr/>
      </p:nvGrpSpPr>
      <p:grpSpPr>
        <a:xfrm>
          <a:off x="0" y="0"/>
          <a:ext cx="0" cy="0"/>
          <a:chOff x="0" y="0"/>
          <a:chExt cx="0" cy="0"/>
        </a:xfrm>
      </p:grpSpPr>
      <p:sp>
        <p:nvSpPr>
          <p:cNvPr id="150" name="Shape 154"/>
          <p:cNvSpPr/>
          <p:nvPr/>
        </p:nvSpPr>
        <p:spPr>
          <a:xfrm>
            <a:off x="4746625" y="268288"/>
            <a:ext cx="4114800" cy="566738"/>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151" name="Texto del título"/>
          <p:cNvSpPr txBox="1"/>
          <p:nvPr>
            <p:ph type="title"/>
          </p:nvPr>
        </p:nvSpPr>
        <p:spPr>
          <a:xfrm>
            <a:off x="457198" y="995081"/>
            <a:ext cx="3566162" cy="1035427"/>
          </a:xfrm>
          <a:prstGeom prst="rect">
            <a:avLst/>
          </a:prstGeom>
        </p:spPr>
        <p:txBody>
          <a:bodyPr/>
          <a:lstStyle>
            <a:lvl1pPr>
              <a:defRPr sz="2800"/>
            </a:lvl1pPr>
          </a:lstStyle>
          <a:p>
            <a:pPr/>
            <a:r>
              <a:t>Texto del título</a:t>
            </a:r>
          </a:p>
        </p:txBody>
      </p:sp>
      <p:sp>
        <p:nvSpPr>
          <p:cNvPr id="152" name="Nivel de texto 1…"/>
          <p:cNvSpPr txBox="1"/>
          <p:nvPr>
            <p:ph type="body" sz="half" idx="1"/>
          </p:nvPr>
        </p:nvSpPr>
        <p:spPr>
          <a:xfrm>
            <a:off x="457198" y="2057400"/>
            <a:ext cx="3566162" cy="3657602"/>
          </a:xfrm>
          <a:prstGeom prst="rect">
            <a:avLst/>
          </a:prstGeom>
        </p:spPr>
        <p:txBody>
          <a:bodyPr/>
          <a:lstStyle>
            <a:lvl1pPr marL="0" indent="0">
              <a:spcBef>
                <a:spcPts val="600"/>
              </a:spcBef>
              <a:buClrTx/>
              <a:buSzTx/>
              <a:buNone/>
              <a:defRPr sz="1600"/>
            </a:lvl1pPr>
            <a:lvl2pPr marL="0" indent="0">
              <a:spcBef>
                <a:spcPts val="600"/>
              </a:spcBef>
              <a:buClrTx/>
              <a:buSzTx/>
              <a:buNone/>
              <a:defRPr sz="1600"/>
            </a:lvl2pPr>
            <a:lvl3pPr marL="0" indent="0">
              <a:spcBef>
                <a:spcPts val="600"/>
              </a:spcBef>
              <a:buClrTx/>
              <a:buSzTx/>
              <a:buNone/>
              <a:defRPr sz="1600"/>
            </a:lvl3pPr>
            <a:lvl4pPr marL="0" indent="0">
              <a:spcBef>
                <a:spcPts val="600"/>
              </a:spcBef>
              <a:buClrTx/>
              <a:buSzTx/>
              <a:buNone/>
              <a:defRPr sz="1600"/>
            </a:lvl4pPr>
            <a:lvl5pPr marL="0" indent="0">
              <a:spcBef>
                <a:spcPts val="600"/>
              </a:spcBef>
              <a:buClrTx/>
              <a:buSzTx/>
              <a:buNone/>
              <a:defRPr sz="1600"/>
            </a:lvl5pPr>
          </a:lstStyle>
          <a:p>
            <a:pPr/>
            <a:r>
              <a:t>Nivel de texto 1</a:t>
            </a:r>
          </a:p>
          <a:p>
            <a:pPr lvl="1"/>
            <a:r>
              <a:t>Nivel de texto 2</a:t>
            </a:r>
          </a:p>
          <a:p>
            <a:pPr lvl="2"/>
            <a:r>
              <a:t>Nivel de texto 3</a:t>
            </a:r>
          </a:p>
          <a:p>
            <a:pPr lvl="3"/>
            <a:r>
              <a:t>Nivel de texto 4</a:t>
            </a:r>
          </a:p>
          <a:p>
            <a:pPr lvl="4"/>
            <a:r>
              <a:t>Nivel de texto 5</a:t>
            </a:r>
          </a:p>
        </p:txBody>
      </p:sp>
      <p:sp>
        <p:nvSpPr>
          <p:cNvPr id="153" name="Shape 157"/>
          <p:cNvSpPr/>
          <p:nvPr>
            <p:ph type="pic" sz="half" idx="13"/>
          </p:nvPr>
        </p:nvSpPr>
        <p:spPr>
          <a:xfrm>
            <a:off x="4760257" y="990600"/>
            <a:ext cx="4096514" cy="5611813"/>
          </a:xfrm>
          <a:prstGeom prst="rect">
            <a:avLst/>
          </a:prstGeom>
        </p:spPr>
        <p:txBody>
          <a:bodyPr lIns="91439" tIns="45719" rIns="91439" bIns="45719">
            <a:noAutofit/>
          </a:bodyPr>
          <a:lstStyle/>
          <a:p>
            <a:pPr/>
          </a:p>
        </p:txBody>
      </p:sp>
      <p:sp>
        <p:nvSpPr>
          <p:cNvPr id="154"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0" showMasterPhAnim="1">
  <p:cSld name="Imagen encima del título">
    <p:spTree>
      <p:nvGrpSpPr>
        <p:cNvPr id="1" name=""/>
        <p:cNvGrpSpPr/>
        <p:nvPr/>
      </p:nvGrpSpPr>
      <p:grpSpPr>
        <a:xfrm>
          <a:off x="0" y="0"/>
          <a:ext cx="0" cy="0"/>
          <a:chOff x="0" y="0"/>
          <a:chExt cx="0" cy="0"/>
        </a:xfrm>
      </p:grpSpPr>
      <p:sp>
        <p:nvSpPr>
          <p:cNvPr id="161" name="Shape 165"/>
          <p:cNvSpPr/>
          <p:nvPr/>
        </p:nvSpPr>
        <p:spPr>
          <a:xfrm>
            <a:off x="7216775" y="268287"/>
            <a:ext cx="1639890" cy="3638553"/>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162" name="Texto del título"/>
          <p:cNvSpPr txBox="1"/>
          <p:nvPr>
            <p:ph type="title"/>
          </p:nvPr>
        </p:nvSpPr>
        <p:spPr>
          <a:xfrm>
            <a:off x="458787" y="4267200"/>
            <a:ext cx="6477002" cy="566738"/>
          </a:xfrm>
          <a:prstGeom prst="rect">
            <a:avLst/>
          </a:prstGeom>
        </p:spPr>
        <p:txBody>
          <a:bodyPr/>
          <a:lstStyle>
            <a:lvl1pPr>
              <a:defRPr sz="2800"/>
            </a:lvl1pPr>
          </a:lstStyle>
          <a:p>
            <a:pPr/>
            <a:r>
              <a:t>Texto del título</a:t>
            </a:r>
          </a:p>
        </p:txBody>
      </p:sp>
      <p:sp>
        <p:nvSpPr>
          <p:cNvPr id="163" name="Shape 167"/>
          <p:cNvSpPr/>
          <p:nvPr>
            <p:ph type="pic" sz="half" idx="13"/>
          </p:nvPr>
        </p:nvSpPr>
        <p:spPr>
          <a:xfrm>
            <a:off x="269874" y="268288"/>
            <a:ext cx="6858001" cy="3639312"/>
          </a:xfrm>
          <a:prstGeom prst="rect">
            <a:avLst/>
          </a:prstGeom>
        </p:spPr>
        <p:txBody>
          <a:bodyPr lIns="91439" tIns="45719" rIns="91439" bIns="45719">
            <a:noAutofit/>
          </a:bodyPr>
          <a:lstStyle/>
          <a:p>
            <a:pPr/>
          </a:p>
        </p:txBody>
      </p:sp>
      <p:sp>
        <p:nvSpPr>
          <p:cNvPr id="164" name="Nivel de texto 1…"/>
          <p:cNvSpPr txBox="1"/>
          <p:nvPr>
            <p:ph type="body" sz="quarter" idx="1"/>
          </p:nvPr>
        </p:nvSpPr>
        <p:spPr>
          <a:xfrm>
            <a:off x="458787" y="4840940"/>
            <a:ext cx="6475415" cy="1304273"/>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pPr/>
            <a:r>
              <a:t>Nivel de texto 1</a:t>
            </a:r>
          </a:p>
          <a:p>
            <a:pPr lvl="1"/>
            <a:r>
              <a:t>Nivel de texto 2</a:t>
            </a:r>
          </a:p>
          <a:p>
            <a:pPr lvl="2"/>
            <a:r>
              <a:t>Nivel de texto 3</a:t>
            </a:r>
          </a:p>
          <a:p>
            <a:pPr lvl="3"/>
            <a:r>
              <a:t>Nivel de texto 4</a:t>
            </a:r>
          </a:p>
          <a:p>
            <a:pPr lvl="4"/>
            <a:r>
              <a:t>Nivel de texto 5</a:t>
            </a:r>
          </a:p>
        </p:txBody>
      </p:sp>
      <p:sp>
        <p:nvSpPr>
          <p:cNvPr id="165"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0" showMasterPhAnim="1">
  <p:cSld name="4 imágenes con título">
    <p:spTree>
      <p:nvGrpSpPr>
        <p:cNvPr id="1" name=""/>
        <p:cNvGrpSpPr/>
        <p:nvPr/>
      </p:nvGrpSpPr>
      <p:grpSpPr>
        <a:xfrm>
          <a:off x="0" y="0"/>
          <a:ext cx="0" cy="0"/>
          <a:chOff x="0" y="0"/>
          <a:chExt cx="0" cy="0"/>
        </a:xfrm>
      </p:grpSpPr>
      <p:sp>
        <p:nvSpPr>
          <p:cNvPr id="172" name="Shape 176"/>
          <p:cNvSpPr/>
          <p:nvPr/>
        </p:nvSpPr>
        <p:spPr>
          <a:xfrm>
            <a:off x="8135938" y="268287"/>
            <a:ext cx="720727" cy="3638553"/>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173" name="Texto del título"/>
          <p:cNvSpPr txBox="1"/>
          <p:nvPr>
            <p:ph type="title"/>
          </p:nvPr>
        </p:nvSpPr>
        <p:spPr>
          <a:xfrm>
            <a:off x="458787" y="4267200"/>
            <a:ext cx="6477002" cy="566738"/>
          </a:xfrm>
          <a:prstGeom prst="rect">
            <a:avLst/>
          </a:prstGeom>
        </p:spPr>
        <p:txBody>
          <a:bodyPr/>
          <a:lstStyle>
            <a:lvl1pPr>
              <a:defRPr sz="2800"/>
            </a:lvl1pPr>
          </a:lstStyle>
          <a:p>
            <a:pPr/>
            <a:r>
              <a:t>Texto del título</a:t>
            </a:r>
          </a:p>
        </p:txBody>
      </p:sp>
      <p:sp>
        <p:nvSpPr>
          <p:cNvPr id="174" name="Shape 178"/>
          <p:cNvSpPr/>
          <p:nvPr>
            <p:ph type="pic" sz="quarter" idx="13"/>
          </p:nvPr>
        </p:nvSpPr>
        <p:spPr>
          <a:xfrm>
            <a:off x="269874" y="268288"/>
            <a:ext cx="3006726" cy="3639312"/>
          </a:xfrm>
          <a:prstGeom prst="rect">
            <a:avLst/>
          </a:prstGeom>
        </p:spPr>
        <p:txBody>
          <a:bodyPr lIns="91439" tIns="45719" rIns="91439" bIns="45719">
            <a:noAutofit/>
          </a:bodyPr>
          <a:lstStyle/>
          <a:p>
            <a:pPr/>
          </a:p>
        </p:txBody>
      </p:sp>
      <p:sp>
        <p:nvSpPr>
          <p:cNvPr id="175" name="Nivel de texto 1…"/>
          <p:cNvSpPr txBox="1"/>
          <p:nvPr>
            <p:ph type="body" sz="quarter" idx="1"/>
          </p:nvPr>
        </p:nvSpPr>
        <p:spPr>
          <a:xfrm>
            <a:off x="458787" y="4840940"/>
            <a:ext cx="6475415" cy="1304273"/>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pPr/>
            <a:r>
              <a:t>Nivel de texto 1</a:t>
            </a:r>
          </a:p>
          <a:p>
            <a:pPr lvl="1"/>
            <a:r>
              <a:t>Nivel de texto 2</a:t>
            </a:r>
          </a:p>
          <a:p>
            <a:pPr lvl="2"/>
            <a:r>
              <a:t>Nivel de texto 3</a:t>
            </a:r>
          </a:p>
          <a:p>
            <a:pPr lvl="3"/>
            <a:r>
              <a:t>Nivel de texto 4</a:t>
            </a:r>
          </a:p>
          <a:p>
            <a:pPr lvl="4"/>
            <a:r>
              <a:t>Nivel de texto 5</a:t>
            </a:r>
          </a:p>
        </p:txBody>
      </p:sp>
      <p:sp>
        <p:nvSpPr>
          <p:cNvPr id="176" name="Shape 180"/>
          <p:cNvSpPr/>
          <p:nvPr>
            <p:ph type="pic" sz="quarter" idx="14"/>
          </p:nvPr>
        </p:nvSpPr>
        <p:spPr>
          <a:xfrm>
            <a:off x="3352800" y="268288"/>
            <a:ext cx="4701989" cy="1775667"/>
          </a:xfrm>
          <a:prstGeom prst="rect">
            <a:avLst/>
          </a:prstGeom>
        </p:spPr>
        <p:txBody>
          <a:bodyPr lIns="91439" tIns="45719" rIns="91439" bIns="45719">
            <a:noAutofit/>
          </a:bodyPr>
          <a:lstStyle/>
          <a:p>
            <a:pPr/>
          </a:p>
        </p:txBody>
      </p:sp>
      <p:sp>
        <p:nvSpPr>
          <p:cNvPr id="177" name="Shape 181"/>
          <p:cNvSpPr/>
          <p:nvPr>
            <p:ph type="pic" sz="quarter" idx="15"/>
          </p:nvPr>
        </p:nvSpPr>
        <p:spPr>
          <a:xfrm>
            <a:off x="3352800" y="2131934"/>
            <a:ext cx="2304289" cy="1775668"/>
          </a:xfrm>
          <a:prstGeom prst="rect">
            <a:avLst/>
          </a:prstGeom>
        </p:spPr>
        <p:txBody>
          <a:bodyPr lIns="91439" tIns="45719" rIns="91439" bIns="45719">
            <a:noAutofit/>
          </a:bodyPr>
          <a:lstStyle/>
          <a:p>
            <a:pPr/>
          </a:p>
        </p:txBody>
      </p:sp>
      <p:sp>
        <p:nvSpPr>
          <p:cNvPr id="178" name="Shape 182"/>
          <p:cNvSpPr/>
          <p:nvPr>
            <p:ph type="pic" sz="quarter" idx="16"/>
          </p:nvPr>
        </p:nvSpPr>
        <p:spPr>
          <a:xfrm>
            <a:off x="5750500" y="2131934"/>
            <a:ext cx="2304290" cy="1775668"/>
          </a:xfrm>
          <a:prstGeom prst="rect">
            <a:avLst/>
          </a:prstGeom>
        </p:spPr>
        <p:txBody>
          <a:bodyPr lIns="91439" tIns="45719" rIns="91439" bIns="45719">
            <a:noAutofit/>
          </a:bodyPr>
          <a:lstStyle/>
          <a:p>
            <a:pPr/>
          </a:p>
        </p:txBody>
      </p:sp>
      <p:sp>
        <p:nvSpPr>
          <p:cNvPr id="179"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0" showMasterPhAnim="1">
  <p:cSld name="Título y texto vertical">
    <p:spTree>
      <p:nvGrpSpPr>
        <p:cNvPr id="1" name=""/>
        <p:cNvGrpSpPr/>
        <p:nvPr/>
      </p:nvGrpSpPr>
      <p:grpSpPr>
        <a:xfrm>
          <a:off x="0" y="0"/>
          <a:ext cx="0" cy="0"/>
          <a:chOff x="0" y="0"/>
          <a:chExt cx="0" cy="0"/>
        </a:xfrm>
      </p:grpSpPr>
      <p:sp>
        <p:nvSpPr>
          <p:cNvPr id="186" name="Shape 190"/>
          <p:cNvSpPr/>
          <p:nvPr/>
        </p:nvSpPr>
        <p:spPr>
          <a:xfrm>
            <a:off x="7212013" y="268288"/>
            <a:ext cx="1646237" cy="1646236"/>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187" name="Texto del título"/>
          <p:cNvSpPr txBox="1"/>
          <p:nvPr>
            <p:ph type="title"/>
          </p:nvPr>
        </p:nvSpPr>
        <p:spPr>
          <a:xfrm>
            <a:off x="457200" y="914400"/>
            <a:ext cx="6508750" cy="1143000"/>
          </a:xfrm>
          <a:prstGeom prst="rect">
            <a:avLst/>
          </a:prstGeom>
        </p:spPr>
        <p:txBody>
          <a:bodyPr/>
          <a:lstStyle/>
          <a:p>
            <a:pPr/>
            <a:r>
              <a:t>Texto del título</a:t>
            </a:r>
          </a:p>
        </p:txBody>
      </p:sp>
      <p:sp>
        <p:nvSpPr>
          <p:cNvPr id="188" name="Nivel de texto 1…"/>
          <p:cNvSpPr txBox="1"/>
          <p:nvPr>
            <p:ph type="body" idx="1"/>
          </p:nvPr>
        </p:nvSpPr>
        <p:spPr>
          <a:xfrm>
            <a:off x="457200" y="2209800"/>
            <a:ext cx="6508750" cy="3916363"/>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pPr/>
            <a:r>
              <a:t>Nivel de texto 1</a:t>
            </a:r>
          </a:p>
          <a:p>
            <a:pPr lvl="1"/>
            <a:r>
              <a:t>Nivel de texto 2</a:t>
            </a:r>
          </a:p>
          <a:p>
            <a:pPr lvl="2"/>
            <a:r>
              <a:t>Nivel de texto 3</a:t>
            </a:r>
          </a:p>
          <a:p>
            <a:pPr lvl="3"/>
            <a:r>
              <a:t>Nivel de texto 4</a:t>
            </a:r>
          </a:p>
          <a:p>
            <a:pPr lvl="4"/>
            <a:r>
              <a:t>Nivel de texto 5</a:t>
            </a:r>
          </a:p>
        </p:txBody>
      </p:sp>
      <p:sp>
        <p:nvSpPr>
          <p:cNvPr id="189"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0" showMasterPhAnim="1">
  <p:cSld name="Título vertical y texto">
    <p:spTree>
      <p:nvGrpSpPr>
        <p:cNvPr id="1" name=""/>
        <p:cNvGrpSpPr/>
        <p:nvPr/>
      </p:nvGrpSpPr>
      <p:grpSpPr>
        <a:xfrm>
          <a:off x="0" y="0"/>
          <a:ext cx="0" cy="0"/>
          <a:chOff x="0" y="0"/>
          <a:chExt cx="0" cy="0"/>
        </a:xfrm>
      </p:grpSpPr>
      <p:sp>
        <p:nvSpPr>
          <p:cNvPr id="196" name="Shape 2"/>
          <p:cNvSpPr/>
          <p:nvPr/>
        </p:nvSpPr>
        <p:spPr>
          <a:xfrm>
            <a:off x="8148638" y="268288"/>
            <a:ext cx="719139" cy="566738"/>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197" name="Texto del título"/>
          <p:cNvSpPr txBox="1"/>
          <p:nvPr>
            <p:ph type="title"/>
          </p:nvPr>
        </p:nvSpPr>
        <p:spPr>
          <a:xfrm>
            <a:off x="7543799" y="1035424"/>
            <a:ext cx="1322297" cy="5090739"/>
          </a:xfrm>
          <a:prstGeom prst="rect">
            <a:avLst/>
          </a:prstGeom>
        </p:spPr>
        <p:txBody>
          <a:bodyPr anchor="t"/>
          <a:lstStyle/>
          <a:p>
            <a:pPr/>
            <a:r>
              <a:t>Texto del título</a:t>
            </a:r>
          </a:p>
        </p:txBody>
      </p:sp>
      <p:sp>
        <p:nvSpPr>
          <p:cNvPr id="198" name="Nivel de texto 1…"/>
          <p:cNvSpPr txBox="1"/>
          <p:nvPr>
            <p:ph type="body" idx="1"/>
          </p:nvPr>
        </p:nvSpPr>
        <p:spPr>
          <a:xfrm>
            <a:off x="457200" y="1035424"/>
            <a:ext cx="6019800" cy="5109789"/>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pPr/>
            <a:r>
              <a:t>Nivel de texto 1</a:t>
            </a:r>
          </a:p>
          <a:p>
            <a:pPr lvl="1"/>
            <a:r>
              <a:t>Nivel de texto 2</a:t>
            </a:r>
          </a:p>
          <a:p>
            <a:pPr lvl="2"/>
            <a:r>
              <a:t>Nivel de texto 3</a:t>
            </a:r>
          </a:p>
          <a:p>
            <a:pPr lvl="3"/>
            <a:r>
              <a:t>Nivel de texto 4</a:t>
            </a:r>
          </a:p>
          <a:p>
            <a:pPr lvl="4"/>
            <a:r>
              <a:t>Nivel de texto 5</a:t>
            </a:r>
          </a:p>
        </p:txBody>
      </p:sp>
      <p:sp>
        <p:nvSpPr>
          <p:cNvPr id="199"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Título y objetos">
    <p:spTree>
      <p:nvGrpSpPr>
        <p:cNvPr id="1" name=""/>
        <p:cNvGrpSpPr/>
        <p:nvPr/>
      </p:nvGrpSpPr>
      <p:grpSpPr>
        <a:xfrm>
          <a:off x="0" y="0"/>
          <a:ext cx="0" cy="0"/>
          <a:chOff x="0" y="0"/>
          <a:chExt cx="0" cy="0"/>
        </a:xfrm>
      </p:grpSpPr>
      <p:sp>
        <p:nvSpPr>
          <p:cNvPr id="23" name="Shape 23"/>
          <p:cNvSpPr/>
          <p:nvPr/>
        </p:nvSpPr>
        <p:spPr>
          <a:xfrm>
            <a:off x="7212013" y="268288"/>
            <a:ext cx="1646237" cy="1646236"/>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24" name="Texto del título"/>
          <p:cNvSpPr txBox="1"/>
          <p:nvPr>
            <p:ph type="title"/>
          </p:nvPr>
        </p:nvSpPr>
        <p:spPr>
          <a:xfrm>
            <a:off x="457200" y="914400"/>
            <a:ext cx="6508750" cy="1143000"/>
          </a:xfrm>
          <a:prstGeom prst="rect">
            <a:avLst/>
          </a:prstGeom>
        </p:spPr>
        <p:txBody>
          <a:bodyPr/>
          <a:lstStyle/>
          <a:p>
            <a:pPr/>
            <a:r>
              <a:t>Texto del título</a:t>
            </a:r>
          </a:p>
        </p:txBody>
      </p:sp>
      <p:sp>
        <p:nvSpPr>
          <p:cNvPr id="25" name="Nivel de texto 1…"/>
          <p:cNvSpPr txBox="1"/>
          <p:nvPr>
            <p:ph type="body" idx="1"/>
          </p:nvPr>
        </p:nvSpPr>
        <p:spPr>
          <a:xfrm>
            <a:off x="457200" y="2209800"/>
            <a:ext cx="6508750" cy="3916363"/>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pPr/>
            <a:r>
              <a:t>Nivel de texto 1</a:t>
            </a:r>
          </a:p>
          <a:p>
            <a:pPr lvl="1"/>
            <a:r>
              <a:t>Nivel de texto 2</a:t>
            </a:r>
          </a:p>
          <a:p>
            <a:pPr lvl="2"/>
            <a:r>
              <a:t>Nivel de texto 3</a:t>
            </a:r>
          </a:p>
          <a:p>
            <a:pPr lvl="3"/>
            <a:r>
              <a:t>Nivel de texto 4</a:t>
            </a:r>
          </a:p>
          <a:p>
            <a:pPr lvl="4"/>
            <a:r>
              <a:t>Nivel de texto 5</a:t>
            </a:r>
          </a:p>
        </p:txBody>
      </p:sp>
      <p:sp>
        <p:nvSpPr>
          <p:cNvPr id="26"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positiva de título con imagen">
    <p:spTree>
      <p:nvGrpSpPr>
        <p:cNvPr id="1" name=""/>
        <p:cNvGrpSpPr/>
        <p:nvPr/>
      </p:nvGrpSpPr>
      <p:grpSpPr>
        <a:xfrm>
          <a:off x="0" y="0"/>
          <a:ext cx="0" cy="0"/>
          <a:chOff x="0" y="0"/>
          <a:chExt cx="0" cy="0"/>
        </a:xfrm>
      </p:grpSpPr>
      <p:sp>
        <p:nvSpPr>
          <p:cNvPr id="33" name="Shape 33"/>
          <p:cNvSpPr/>
          <p:nvPr/>
        </p:nvSpPr>
        <p:spPr>
          <a:xfrm>
            <a:off x="3187698" y="268288"/>
            <a:ext cx="5668967" cy="2560637"/>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34" name="Shape 34"/>
          <p:cNvSpPr/>
          <p:nvPr/>
        </p:nvSpPr>
        <p:spPr>
          <a:xfrm>
            <a:off x="268288" y="268287"/>
            <a:ext cx="184152" cy="3886203"/>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35" name="Texto del título"/>
          <p:cNvSpPr txBox="1"/>
          <p:nvPr>
            <p:ph type="title"/>
          </p:nvPr>
        </p:nvSpPr>
        <p:spPr>
          <a:xfrm>
            <a:off x="3200399" y="4171950"/>
            <a:ext cx="5457920" cy="1085850"/>
          </a:xfrm>
          <a:prstGeom prst="rect">
            <a:avLst/>
          </a:prstGeom>
        </p:spPr>
        <p:txBody>
          <a:bodyPr/>
          <a:lstStyle>
            <a:lvl1pPr>
              <a:defRPr sz="4600"/>
            </a:lvl1pPr>
          </a:lstStyle>
          <a:p>
            <a:pPr/>
            <a:r>
              <a:t>Texto del título</a:t>
            </a:r>
          </a:p>
        </p:txBody>
      </p:sp>
      <p:sp>
        <p:nvSpPr>
          <p:cNvPr id="36" name="Nivel de texto 1…"/>
          <p:cNvSpPr txBox="1"/>
          <p:nvPr>
            <p:ph type="body" sz="quarter" idx="1"/>
          </p:nvPr>
        </p:nvSpPr>
        <p:spPr>
          <a:xfrm>
            <a:off x="3200400" y="5257798"/>
            <a:ext cx="5457920" cy="618567"/>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pPr/>
            <a:r>
              <a:t>Nivel de texto 1</a:t>
            </a:r>
          </a:p>
          <a:p>
            <a:pPr lvl="1"/>
            <a:r>
              <a:t>Nivel de texto 2</a:t>
            </a:r>
          </a:p>
          <a:p>
            <a:pPr lvl="2"/>
            <a:r>
              <a:t>Nivel de texto 3</a:t>
            </a:r>
          </a:p>
          <a:p>
            <a:pPr lvl="3"/>
            <a:r>
              <a:t>Nivel de texto 4</a:t>
            </a:r>
          </a:p>
          <a:p>
            <a:pPr lvl="4"/>
            <a:r>
              <a:t>Nivel de texto 5</a:t>
            </a:r>
          </a:p>
        </p:txBody>
      </p:sp>
      <p:sp>
        <p:nvSpPr>
          <p:cNvPr id="37" name="Shape 37"/>
          <p:cNvSpPr/>
          <p:nvPr>
            <p:ph type="pic" sz="quarter" idx="13"/>
          </p:nvPr>
        </p:nvSpPr>
        <p:spPr>
          <a:xfrm>
            <a:off x="3200400" y="2877671"/>
            <a:ext cx="5646867" cy="1280162"/>
          </a:xfrm>
          <a:prstGeom prst="rect">
            <a:avLst/>
          </a:prstGeom>
        </p:spPr>
        <p:txBody>
          <a:bodyPr lIns="91439" tIns="45719" rIns="91439" bIns="45719">
            <a:noAutofit/>
          </a:bodyPr>
          <a:lstStyle/>
          <a:p>
            <a:pPr/>
          </a:p>
        </p:txBody>
      </p:sp>
      <p:sp>
        <p:nvSpPr>
          <p:cNvPr id="38" name="Número de diapositiva"/>
          <p:cNvSpPr txBox="1"/>
          <p:nvPr>
            <p:ph type="sldNum" sz="quarter" idx="2"/>
          </p:nvPr>
        </p:nvSpPr>
        <p:spPr>
          <a:xfrm>
            <a:off x="8691295" y="6410643"/>
            <a:ext cx="260620" cy="256539"/>
          </a:xfrm>
          <a:prstGeom prst="rect">
            <a:avLst/>
          </a:prstGeom>
        </p:spPr>
        <p:txBody>
          <a:bodyPr/>
          <a:lstStyle>
            <a:lvl1pPr>
              <a:defRPr sz="1100">
                <a:solidFill>
                  <a:srgbClr val="858585"/>
                </a:solidFill>
                <a:latin typeface="Century Gothic"/>
                <a:ea typeface="Century Gothic"/>
                <a:cs typeface="Century Gothic"/>
                <a:sym typeface="Century Gothic"/>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Título, objetos e imagen">
    <p:spTree>
      <p:nvGrpSpPr>
        <p:cNvPr id="1" name=""/>
        <p:cNvGrpSpPr/>
        <p:nvPr/>
      </p:nvGrpSpPr>
      <p:grpSpPr>
        <a:xfrm>
          <a:off x="0" y="0"/>
          <a:ext cx="0" cy="0"/>
          <a:chOff x="0" y="0"/>
          <a:chExt cx="0" cy="0"/>
        </a:xfrm>
      </p:grpSpPr>
      <p:sp>
        <p:nvSpPr>
          <p:cNvPr id="45" name="Shape 45"/>
          <p:cNvSpPr/>
          <p:nvPr/>
        </p:nvSpPr>
        <p:spPr>
          <a:xfrm>
            <a:off x="269874" y="268288"/>
            <a:ext cx="1646241" cy="1646236"/>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46" name="Texto del título"/>
          <p:cNvSpPr txBox="1"/>
          <p:nvPr>
            <p:ph type="title"/>
          </p:nvPr>
        </p:nvSpPr>
        <p:spPr>
          <a:xfrm>
            <a:off x="2178423" y="914400"/>
            <a:ext cx="6508378" cy="1143000"/>
          </a:xfrm>
          <a:prstGeom prst="rect">
            <a:avLst/>
          </a:prstGeom>
        </p:spPr>
        <p:txBody>
          <a:bodyPr/>
          <a:lstStyle/>
          <a:p>
            <a:pPr/>
            <a:r>
              <a:t>Texto del título</a:t>
            </a:r>
          </a:p>
        </p:txBody>
      </p:sp>
      <p:sp>
        <p:nvSpPr>
          <p:cNvPr id="47" name="Nivel de texto 1…"/>
          <p:cNvSpPr txBox="1"/>
          <p:nvPr>
            <p:ph type="body" idx="1"/>
          </p:nvPr>
        </p:nvSpPr>
        <p:spPr>
          <a:xfrm>
            <a:off x="2178423" y="2209800"/>
            <a:ext cx="6508378" cy="3916363"/>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pPr/>
            <a:r>
              <a:t>Nivel de texto 1</a:t>
            </a:r>
          </a:p>
          <a:p>
            <a:pPr lvl="1"/>
            <a:r>
              <a:t>Nivel de texto 2</a:t>
            </a:r>
          </a:p>
          <a:p>
            <a:pPr lvl="2"/>
            <a:r>
              <a:t>Nivel de texto 3</a:t>
            </a:r>
          </a:p>
          <a:p>
            <a:pPr lvl="3"/>
            <a:r>
              <a:t>Nivel de texto 4</a:t>
            </a:r>
          </a:p>
          <a:p>
            <a:pPr lvl="4"/>
            <a:r>
              <a:t>Nivel de texto 5</a:t>
            </a:r>
          </a:p>
        </p:txBody>
      </p:sp>
      <p:sp>
        <p:nvSpPr>
          <p:cNvPr id="48" name="Shape 48"/>
          <p:cNvSpPr/>
          <p:nvPr>
            <p:ph type="pic" sz="quarter" idx="13"/>
          </p:nvPr>
        </p:nvSpPr>
        <p:spPr>
          <a:xfrm>
            <a:off x="269875" y="1976716"/>
            <a:ext cx="1645922" cy="4625792"/>
          </a:xfrm>
          <a:prstGeom prst="rect">
            <a:avLst/>
          </a:prstGeom>
        </p:spPr>
        <p:txBody>
          <a:bodyPr lIns="91439" tIns="45719" rIns="91439" bIns="45719">
            <a:noAutofit/>
          </a:bodyPr>
          <a:lstStyle/>
          <a:p>
            <a:pPr/>
          </a:p>
        </p:txBody>
      </p:sp>
      <p:sp>
        <p:nvSpPr>
          <p:cNvPr id="49" name="Número de diapositiva"/>
          <p:cNvSpPr txBox="1"/>
          <p:nvPr>
            <p:ph type="sldNum" sz="quarter" idx="2"/>
          </p:nvPr>
        </p:nvSpPr>
        <p:spPr>
          <a:xfrm>
            <a:off x="423284" y="336676"/>
            <a:ext cx="414916" cy="412499"/>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Encabezado de sección">
    <p:spTree>
      <p:nvGrpSpPr>
        <p:cNvPr id="1" name=""/>
        <p:cNvGrpSpPr/>
        <p:nvPr/>
      </p:nvGrpSpPr>
      <p:grpSpPr>
        <a:xfrm>
          <a:off x="0" y="0"/>
          <a:ext cx="0" cy="0"/>
          <a:chOff x="0" y="0"/>
          <a:chExt cx="0" cy="0"/>
        </a:xfrm>
      </p:grpSpPr>
      <p:sp>
        <p:nvSpPr>
          <p:cNvPr id="56" name="Shape 56"/>
          <p:cNvSpPr/>
          <p:nvPr/>
        </p:nvSpPr>
        <p:spPr>
          <a:xfrm>
            <a:off x="7759700" y="268287"/>
            <a:ext cx="1098550" cy="6350003"/>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57" name="Texto del título"/>
          <p:cNvSpPr txBox="1"/>
          <p:nvPr>
            <p:ph type="title"/>
          </p:nvPr>
        </p:nvSpPr>
        <p:spPr>
          <a:xfrm>
            <a:off x="2209800" y="3429000"/>
            <a:ext cx="4966449" cy="1398494"/>
          </a:xfrm>
          <a:prstGeom prst="rect">
            <a:avLst/>
          </a:prstGeom>
        </p:spPr>
        <p:txBody>
          <a:bodyPr/>
          <a:lstStyle>
            <a:lvl1pPr algn="r">
              <a:defRPr sz="4600"/>
            </a:lvl1pPr>
          </a:lstStyle>
          <a:p>
            <a:pPr/>
            <a:r>
              <a:t>Texto del título</a:t>
            </a:r>
          </a:p>
        </p:txBody>
      </p:sp>
      <p:sp>
        <p:nvSpPr>
          <p:cNvPr id="58" name="Nivel de texto 1…"/>
          <p:cNvSpPr txBox="1"/>
          <p:nvPr>
            <p:ph type="body" sz="quarter" idx="1"/>
          </p:nvPr>
        </p:nvSpPr>
        <p:spPr>
          <a:xfrm>
            <a:off x="2209800" y="4824414"/>
            <a:ext cx="4966449" cy="1320802"/>
          </a:xfrm>
          <a:prstGeom prst="rect">
            <a:avLst/>
          </a:prstGeom>
        </p:spPr>
        <p:txBody>
          <a:bodyPr/>
          <a:lstStyle>
            <a:lvl1pPr marL="0" indent="0" algn="r">
              <a:spcBef>
                <a:spcPts val="0"/>
              </a:spcBef>
              <a:buClrTx/>
              <a:buSzTx/>
              <a:buNone/>
              <a:defRPr sz="1600"/>
            </a:lvl1pPr>
            <a:lvl2pPr marL="0" indent="0" algn="r">
              <a:spcBef>
                <a:spcPts val="0"/>
              </a:spcBef>
              <a:buClrTx/>
              <a:buSzTx/>
              <a:buNone/>
              <a:defRPr sz="1600"/>
            </a:lvl2pPr>
            <a:lvl3pPr marL="0" indent="0" algn="r">
              <a:spcBef>
                <a:spcPts val="0"/>
              </a:spcBef>
              <a:buClrTx/>
              <a:buSzTx/>
              <a:buNone/>
              <a:defRPr sz="1600"/>
            </a:lvl3pPr>
            <a:lvl4pPr marL="0" indent="0" algn="r">
              <a:spcBef>
                <a:spcPts val="0"/>
              </a:spcBef>
              <a:buClrTx/>
              <a:buSzTx/>
              <a:buNone/>
              <a:defRPr sz="1600"/>
            </a:lvl4pPr>
            <a:lvl5pPr marL="0" indent="0" algn="r">
              <a:spcBef>
                <a:spcPts val="0"/>
              </a:spcBef>
              <a:buClrTx/>
              <a:buSzTx/>
              <a:buNone/>
              <a:defRPr sz="1600"/>
            </a:lvl5pPr>
          </a:lstStyle>
          <a:p>
            <a:pPr/>
            <a:r>
              <a:t>Nivel de texto 1</a:t>
            </a:r>
          </a:p>
          <a:p>
            <a:pPr lvl="1"/>
            <a:r>
              <a:t>Nivel de texto 2</a:t>
            </a:r>
          </a:p>
          <a:p>
            <a:pPr lvl="2"/>
            <a:r>
              <a:t>Nivel de texto 3</a:t>
            </a:r>
          </a:p>
          <a:p>
            <a:pPr lvl="3"/>
            <a:r>
              <a:t>Nivel de texto 4</a:t>
            </a:r>
          </a:p>
          <a:p>
            <a:pPr lvl="4"/>
            <a:r>
              <a:t>Nivel de texto 5</a:t>
            </a:r>
          </a:p>
        </p:txBody>
      </p:sp>
      <p:sp>
        <p:nvSpPr>
          <p:cNvPr id="59"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Sección con imagen">
    <p:spTree>
      <p:nvGrpSpPr>
        <p:cNvPr id="1" name=""/>
        <p:cNvGrpSpPr/>
        <p:nvPr/>
      </p:nvGrpSpPr>
      <p:grpSpPr>
        <a:xfrm>
          <a:off x="0" y="0"/>
          <a:ext cx="0" cy="0"/>
          <a:chOff x="0" y="0"/>
          <a:chExt cx="0" cy="0"/>
        </a:xfrm>
      </p:grpSpPr>
      <p:sp>
        <p:nvSpPr>
          <p:cNvPr id="66" name="Shape 66"/>
          <p:cNvSpPr/>
          <p:nvPr/>
        </p:nvSpPr>
        <p:spPr>
          <a:xfrm>
            <a:off x="269875" y="4773612"/>
            <a:ext cx="2971800" cy="1844677"/>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67" name="Texto del título"/>
          <p:cNvSpPr txBox="1"/>
          <p:nvPr>
            <p:ph type="title"/>
          </p:nvPr>
        </p:nvSpPr>
        <p:spPr>
          <a:xfrm>
            <a:off x="3720353" y="3429001"/>
            <a:ext cx="4966447" cy="1398496"/>
          </a:xfrm>
          <a:prstGeom prst="rect">
            <a:avLst/>
          </a:prstGeom>
        </p:spPr>
        <p:txBody>
          <a:bodyPr/>
          <a:lstStyle>
            <a:lvl1pPr algn="r">
              <a:defRPr sz="4600"/>
            </a:lvl1pPr>
          </a:lstStyle>
          <a:p>
            <a:pPr/>
            <a:r>
              <a:t>Texto del título</a:t>
            </a:r>
          </a:p>
        </p:txBody>
      </p:sp>
      <p:sp>
        <p:nvSpPr>
          <p:cNvPr id="68" name="Nivel de texto 1…"/>
          <p:cNvSpPr txBox="1"/>
          <p:nvPr>
            <p:ph type="body" sz="quarter" idx="1"/>
          </p:nvPr>
        </p:nvSpPr>
        <p:spPr>
          <a:xfrm>
            <a:off x="3720353" y="4824414"/>
            <a:ext cx="4966447" cy="1320802"/>
          </a:xfrm>
          <a:prstGeom prst="rect">
            <a:avLst/>
          </a:prstGeom>
        </p:spPr>
        <p:txBody>
          <a:bodyPr/>
          <a:lstStyle>
            <a:lvl1pPr marL="0" indent="0" algn="r">
              <a:spcBef>
                <a:spcPts val="0"/>
              </a:spcBef>
              <a:buClrTx/>
              <a:buSzTx/>
              <a:buNone/>
              <a:defRPr sz="1600"/>
            </a:lvl1pPr>
            <a:lvl2pPr marL="0" indent="0" algn="r">
              <a:spcBef>
                <a:spcPts val="0"/>
              </a:spcBef>
              <a:buClrTx/>
              <a:buSzTx/>
              <a:buNone/>
              <a:defRPr sz="1600"/>
            </a:lvl2pPr>
            <a:lvl3pPr marL="0" indent="0" algn="r">
              <a:spcBef>
                <a:spcPts val="0"/>
              </a:spcBef>
              <a:buClrTx/>
              <a:buSzTx/>
              <a:buNone/>
              <a:defRPr sz="1600"/>
            </a:lvl3pPr>
            <a:lvl4pPr marL="0" indent="0" algn="r">
              <a:spcBef>
                <a:spcPts val="0"/>
              </a:spcBef>
              <a:buClrTx/>
              <a:buSzTx/>
              <a:buNone/>
              <a:defRPr sz="1600"/>
            </a:lvl4pPr>
            <a:lvl5pPr marL="0" indent="0" algn="r">
              <a:spcBef>
                <a:spcPts val="0"/>
              </a:spcBef>
              <a:buClrTx/>
              <a:buSzTx/>
              <a:buNone/>
              <a:defRPr sz="1600"/>
            </a:lvl5pPr>
          </a:lstStyle>
          <a:p>
            <a:pPr/>
            <a:r>
              <a:t>Nivel de texto 1</a:t>
            </a:r>
          </a:p>
          <a:p>
            <a:pPr lvl="1"/>
            <a:r>
              <a:t>Nivel de texto 2</a:t>
            </a:r>
          </a:p>
          <a:p>
            <a:pPr lvl="2"/>
            <a:r>
              <a:t>Nivel de texto 3</a:t>
            </a:r>
          </a:p>
          <a:p>
            <a:pPr lvl="3"/>
            <a:r>
              <a:t>Nivel de texto 4</a:t>
            </a:r>
          </a:p>
          <a:p>
            <a:pPr lvl="4"/>
            <a:r>
              <a:t>Nivel de texto 5</a:t>
            </a:r>
          </a:p>
        </p:txBody>
      </p:sp>
      <p:sp>
        <p:nvSpPr>
          <p:cNvPr id="69" name="Shape 69"/>
          <p:cNvSpPr/>
          <p:nvPr>
            <p:ph type="pic" sz="half" idx="13"/>
          </p:nvPr>
        </p:nvSpPr>
        <p:spPr>
          <a:xfrm>
            <a:off x="269874" y="268288"/>
            <a:ext cx="2971801" cy="4438652"/>
          </a:xfrm>
          <a:prstGeom prst="rect">
            <a:avLst/>
          </a:prstGeom>
        </p:spPr>
        <p:txBody>
          <a:bodyPr lIns="91439" tIns="45719" rIns="91439" bIns="45719">
            <a:noAutofit/>
          </a:bodyPr>
          <a:lstStyle/>
          <a:p>
            <a:pPr/>
          </a:p>
        </p:txBody>
      </p:sp>
      <p:sp>
        <p:nvSpPr>
          <p:cNvPr id="70" name="Número de diapositiva"/>
          <p:cNvSpPr txBox="1"/>
          <p:nvPr>
            <p:ph type="sldNum" sz="quarter" idx="2"/>
          </p:nvPr>
        </p:nvSpPr>
        <p:spPr>
          <a:xfrm>
            <a:off x="442334" y="6081838"/>
            <a:ext cx="414916" cy="412499"/>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Dos objetos">
    <p:spTree>
      <p:nvGrpSpPr>
        <p:cNvPr id="1" name=""/>
        <p:cNvGrpSpPr/>
        <p:nvPr/>
      </p:nvGrpSpPr>
      <p:grpSpPr>
        <a:xfrm>
          <a:off x="0" y="0"/>
          <a:ext cx="0" cy="0"/>
          <a:chOff x="0" y="0"/>
          <a:chExt cx="0" cy="0"/>
        </a:xfrm>
      </p:grpSpPr>
      <p:sp>
        <p:nvSpPr>
          <p:cNvPr id="77" name="Texto del título"/>
          <p:cNvSpPr txBox="1"/>
          <p:nvPr>
            <p:ph type="title"/>
          </p:nvPr>
        </p:nvSpPr>
        <p:spPr>
          <a:prstGeom prst="rect">
            <a:avLst/>
          </a:prstGeom>
        </p:spPr>
        <p:txBody>
          <a:bodyPr/>
          <a:lstStyle/>
          <a:p>
            <a:pPr/>
            <a:r>
              <a:t>Texto del título</a:t>
            </a:r>
          </a:p>
        </p:txBody>
      </p:sp>
      <p:sp>
        <p:nvSpPr>
          <p:cNvPr id="78" name="Nivel de texto 1…"/>
          <p:cNvSpPr txBox="1"/>
          <p:nvPr>
            <p:ph type="body" sz="half" idx="1"/>
          </p:nvPr>
        </p:nvSpPr>
        <p:spPr>
          <a:xfrm>
            <a:off x="457200" y="2214563"/>
            <a:ext cx="3566160" cy="3911602"/>
          </a:xfrm>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79"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mparación">
    <p:spTree>
      <p:nvGrpSpPr>
        <p:cNvPr id="1" name=""/>
        <p:cNvGrpSpPr/>
        <p:nvPr/>
      </p:nvGrpSpPr>
      <p:grpSpPr>
        <a:xfrm>
          <a:off x="0" y="0"/>
          <a:ext cx="0" cy="0"/>
          <a:chOff x="0" y="0"/>
          <a:chExt cx="0" cy="0"/>
        </a:xfrm>
      </p:grpSpPr>
      <p:sp>
        <p:nvSpPr>
          <p:cNvPr id="86" name="Texto del título"/>
          <p:cNvSpPr txBox="1"/>
          <p:nvPr>
            <p:ph type="title"/>
          </p:nvPr>
        </p:nvSpPr>
        <p:spPr>
          <a:xfrm>
            <a:off x="457198" y="914400"/>
            <a:ext cx="7388354" cy="1143000"/>
          </a:xfrm>
          <a:prstGeom prst="rect">
            <a:avLst/>
          </a:prstGeom>
        </p:spPr>
        <p:txBody>
          <a:bodyPr/>
          <a:lstStyle/>
          <a:p>
            <a:pPr/>
            <a:r>
              <a:t>Texto del título</a:t>
            </a:r>
          </a:p>
        </p:txBody>
      </p:sp>
      <p:sp>
        <p:nvSpPr>
          <p:cNvPr id="87" name="Nivel de texto 1…"/>
          <p:cNvSpPr txBox="1"/>
          <p:nvPr>
            <p:ph type="body" sz="quarter" idx="1"/>
          </p:nvPr>
        </p:nvSpPr>
        <p:spPr>
          <a:xfrm>
            <a:off x="457200" y="2054131"/>
            <a:ext cx="3566160" cy="639763"/>
          </a:xfrm>
          <a:prstGeom prst="rect">
            <a:avLst/>
          </a:prstGeom>
        </p:spPr>
        <p:txBody>
          <a:bodyPr anchor="b"/>
          <a:lstStyle>
            <a:lvl1pPr marL="0" indent="0" algn="ctr">
              <a:spcBef>
                <a:spcPts val="0"/>
              </a:spcBef>
              <a:buClrTx/>
              <a:buSzTx/>
              <a:buNone/>
              <a:defRPr b="1" sz="2000">
                <a:solidFill>
                  <a:schemeClr val="accent1"/>
                </a:solidFill>
              </a:defRPr>
            </a:lvl1pPr>
            <a:lvl2pPr marL="0" indent="0" algn="ctr">
              <a:spcBef>
                <a:spcPts val="0"/>
              </a:spcBef>
              <a:buClrTx/>
              <a:buSzTx/>
              <a:buNone/>
              <a:defRPr b="1" sz="2000">
                <a:solidFill>
                  <a:schemeClr val="accent1"/>
                </a:solidFill>
              </a:defRPr>
            </a:lvl2pPr>
            <a:lvl3pPr marL="0" indent="0" algn="ctr">
              <a:spcBef>
                <a:spcPts val="0"/>
              </a:spcBef>
              <a:buClrTx/>
              <a:buSzTx/>
              <a:buNone/>
              <a:defRPr b="1" sz="2000">
                <a:solidFill>
                  <a:schemeClr val="accent1"/>
                </a:solidFill>
              </a:defRPr>
            </a:lvl3pPr>
            <a:lvl4pPr marL="0" indent="0" algn="ctr">
              <a:spcBef>
                <a:spcPts val="0"/>
              </a:spcBef>
              <a:buClrTx/>
              <a:buSzTx/>
              <a:buNone/>
              <a:defRPr b="1" sz="2000">
                <a:solidFill>
                  <a:schemeClr val="accent1"/>
                </a:solidFill>
              </a:defRPr>
            </a:lvl4pPr>
            <a:lvl5pPr marL="0" indent="0" algn="ctr">
              <a:spcBef>
                <a:spcPts val="0"/>
              </a:spcBef>
              <a:buClrTx/>
              <a:buSzTx/>
              <a:buNone/>
              <a:defRPr b="1" sz="2000">
                <a:solidFill>
                  <a:schemeClr val="accent1"/>
                </a:solidFill>
              </a:defRPr>
            </a:lvl5pPr>
          </a:lstStyle>
          <a:p>
            <a:pPr/>
            <a:r>
              <a:t>Nivel de texto 1</a:t>
            </a:r>
          </a:p>
          <a:p>
            <a:pPr lvl="1"/>
            <a:r>
              <a:t>Nivel de texto 2</a:t>
            </a:r>
          </a:p>
          <a:p>
            <a:pPr lvl="2"/>
            <a:r>
              <a:t>Nivel de texto 3</a:t>
            </a:r>
          </a:p>
          <a:p>
            <a:pPr lvl="3"/>
            <a:r>
              <a:t>Nivel de texto 4</a:t>
            </a:r>
          </a:p>
          <a:p>
            <a:pPr lvl="4"/>
            <a:r>
              <a:t>Nivel de texto 5</a:t>
            </a:r>
          </a:p>
        </p:txBody>
      </p:sp>
      <p:sp>
        <p:nvSpPr>
          <p:cNvPr id="88" name="Shape 90"/>
          <p:cNvSpPr/>
          <p:nvPr>
            <p:ph type="body" sz="quarter" idx="13"/>
          </p:nvPr>
        </p:nvSpPr>
        <p:spPr>
          <a:xfrm>
            <a:off x="4279391" y="2054131"/>
            <a:ext cx="3566160" cy="639764"/>
          </a:xfrm>
          <a:prstGeom prst="rect">
            <a:avLst/>
          </a:prstGeom>
        </p:spPr>
        <p:txBody>
          <a:bodyPr anchor="b"/>
          <a:lstStyle/>
          <a:p>
            <a:pPr>
              <a:defRPr sz="2000"/>
            </a:pPr>
          </a:p>
        </p:txBody>
      </p:sp>
      <p:sp>
        <p:nvSpPr>
          <p:cNvPr id="89"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2 objetos, superior e inferior">
    <p:spTree>
      <p:nvGrpSpPr>
        <p:cNvPr id="1" name=""/>
        <p:cNvGrpSpPr/>
        <p:nvPr/>
      </p:nvGrpSpPr>
      <p:grpSpPr>
        <a:xfrm>
          <a:off x="0" y="0"/>
          <a:ext cx="0" cy="0"/>
          <a:chOff x="0" y="0"/>
          <a:chExt cx="0" cy="0"/>
        </a:xfrm>
      </p:grpSpPr>
      <p:sp>
        <p:nvSpPr>
          <p:cNvPr id="96" name="Texto del título"/>
          <p:cNvSpPr txBox="1"/>
          <p:nvPr>
            <p:ph type="title"/>
          </p:nvPr>
        </p:nvSpPr>
        <p:spPr>
          <a:prstGeom prst="rect">
            <a:avLst/>
          </a:prstGeom>
        </p:spPr>
        <p:txBody>
          <a:bodyPr/>
          <a:lstStyle/>
          <a:p>
            <a:pPr/>
            <a:r>
              <a:t>Texto del título</a:t>
            </a:r>
          </a:p>
        </p:txBody>
      </p:sp>
      <p:sp>
        <p:nvSpPr>
          <p:cNvPr id="97" name="Nivel de texto 1…"/>
          <p:cNvSpPr txBox="1"/>
          <p:nvPr>
            <p:ph type="body" sz="half" idx="1"/>
          </p:nvPr>
        </p:nvSpPr>
        <p:spPr>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98"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98"/>
          <p:cNvSpPr/>
          <p:nvPr/>
        </p:nvSpPr>
        <p:spPr>
          <a:xfrm>
            <a:off x="8148638" y="268288"/>
            <a:ext cx="719139" cy="1646236"/>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Century Gothic"/>
                <a:ea typeface="Century Gothic"/>
                <a:cs typeface="Century Gothic"/>
                <a:sym typeface="Century Gothic"/>
              </a:defRPr>
            </a:pPr>
          </a:p>
        </p:txBody>
      </p:sp>
      <p:sp>
        <p:nvSpPr>
          <p:cNvPr id="3" name="Texto del título"/>
          <p:cNvSpPr txBox="1"/>
          <p:nvPr>
            <p:ph type="title"/>
          </p:nvPr>
        </p:nvSpPr>
        <p:spPr>
          <a:xfrm>
            <a:off x="457198" y="914400"/>
            <a:ext cx="7391403" cy="11430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normAutofit fontScale="100000" lnSpcReduction="0"/>
          </a:bodyPr>
          <a:lstStyle/>
          <a:p>
            <a:pPr/>
            <a:r>
              <a:t>Texto del título</a:t>
            </a:r>
          </a:p>
        </p:txBody>
      </p:sp>
      <p:sp>
        <p:nvSpPr>
          <p:cNvPr id="4" name="Nivel de texto 1…"/>
          <p:cNvSpPr txBox="1"/>
          <p:nvPr>
            <p:ph type="body" idx="1"/>
          </p:nvPr>
        </p:nvSpPr>
        <p:spPr>
          <a:xfrm>
            <a:off x="457198" y="2214560"/>
            <a:ext cx="7396165" cy="192024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Nivel de texto 1</a:t>
            </a:r>
          </a:p>
          <a:p>
            <a:pPr lvl="1"/>
            <a:r>
              <a:t>Nivel de texto 2</a:t>
            </a:r>
          </a:p>
          <a:p>
            <a:pPr lvl="2"/>
            <a:r>
              <a:t>Nivel de texto 3</a:t>
            </a:r>
          </a:p>
          <a:p>
            <a:pPr lvl="3"/>
            <a:r>
              <a:t>Nivel de texto 4</a:t>
            </a:r>
          </a:p>
          <a:p>
            <a:pPr lvl="4"/>
            <a:r>
              <a:t>Nivel de texto 5</a:t>
            </a:r>
          </a:p>
        </p:txBody>
      </p:sp>
      <p:sp>
        <p:nvSpPr>
          <p:cNvPr id="5" name="Número de diapositiva"/>
          <p:cNvSpPr txBox="1"/>
          <p:nvPr>
            <p:ph type="sldNum" sz="quarter" idx="2"/>
          </p:nvPr>
        </p:nvSpPr>
        <p:spPr>
          <a:xfrm>
            <a:off x="8348084" y="336676"/>
            <a:ext cx="414916" cy="412499"/>
          </a:xfrm>
          <a:prstGeom prst="rect">
            <a:avLst/>
          </a:prstGeom>
          <a:ln w="12700">
            <a:miter lim="400000"/>
          </a:ln>
        </p:spPr>
        <p:txBody>
          <a:bodyPr wrap="none" lIns="45718" tIns="45718" rIns="45718" bIns="45718" anchor="ctr">
            <a:spAutoFit/>
          </a:bodyPr>
          <a:lstStyle>
            <a:lvl1pPr algn="r">
              <a:defRPr sz="2200">
                <a:solidFill>
                  <a:srgbClr val="FFFFFF"/>
                </a:solidFill>
                <a:latin typeface="+mj-lt"/>
                <a:ea typeface="+mj-ea"/>
                <a:cs typeface="+mj-cs"/>
                <a:sym typeface="Aria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1pPr>
      <a:lvl2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2pPr>
      <a:lvl3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3pPr>
      <a:lvl4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4pPr>
      <a:lvl5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5pPr>
      <a:lvl6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6pPr>
      <a:lvl7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7pPr>
      <a:lvl8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8pPr>
      <a:lvl9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Century Gothic"/>
          <a:ea typeface="Century Gothic"/>
          <a:cs typeface="Century Gothic"/>
          <a:sym typeface="Century Gothic"/>
        </a:defRPr>
      </a:lvl9pPr>
    </p:titleStyle>
    <p:bodyStyle>
      <a:lvl1pPr marL="2286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1800" u="none">
          <a:ln>
            <a:noFill/>
          </a:ln>
          <a:solidFill>
            <a:srgbClr val="333333"/>
          </a:solidFill>
          <a:uFillTx/>
          <a:latin typeface="Century Gothic"/>
          <a:ea typeface="Century Gothic"/>
          <a:cs typeface="Century Gothic"/>
          <a:sym typeface="Century Gothic"/>
        </a:defRPr>
      </a:lvl1pPr>
      <a:lvl2pPr marL="4572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1800" u="none">
          <a:ln>
            <a:noFill/>
          </a:ln>
          <a:solidFill>
            <a:srgbClr val="333333"/>
          </a:solidFill>
          <a:uFillTx/>
          <a:latin typeface="Century Gothic"/>
          <a:ea typeface="Century Gothic"/>
          <a:cs typeface="Century Gothic"/>
          <a:sym typeface="Century Gothic"/>
        </a:defRPr>
      </a:lvl2pPr>
      <a:lvl3pPr marL="6858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1800" u="none">
          <a:ln>
            <a:noFill/>
          </a:ln>
          <a:solidFill>
            <a:srgbClr val="333333"/>
          </a:solidFill>
          <a:uFillTx/>
          <a:latin typeface="Century Gothic"/>
          <a:ea typeface="Century Gothic"/>
          <a:cs typeface="Century Gothic"/>
          <a:sym typeface="Century Gothic"/>
        </a:defRPr>
      </a:lvl3pPr>
      <a:lvl4pPr marL="9144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1800" u="none">
          <a:ln>
            <a:noFill/>
          </a:ln>
          <a:solidFill>
            <a:srgbClr val="333333"/>
          </a:solidFill>
          <a:uFillTx/>
          <a:latin typeface="Century Gothic"/>
          <a:ea typeface="Century Gothic"/>
          <a:cs typeface="Century Gothic"/>
          <a:sym typeface="Century Gothic"/>
        </a:defRPr>
      </a:lvl4pPr>
      <a:lvl5pPr marL="11430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1800" u="none">
          <a:ln>
            <a:noFill/>
          </a:ln>
          <a:solidFill>
            <a:srgbClr val="333333"/>
          </a:solidFill>
          <a:uFillTx/>
          <a:latin typeface="Century Gothic"/>
          <a:ea typeface="Century Gothic"/>
          <a:cs typeface="Century Gothic"/>
          <a:sym typeface="Century Gothic"/>
        </a:defRPr>
      </a:lvl5pPr>
      <a:lvl6pPr marL="137795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1800" u="none">
          <a:ln>
            <a:noFill/>
          </a:ln>
          <a:solidFill>
            <a:srgbClr val="333333"/>
          </a:solidFill>
          <a:uFillTx/>
          <a:latin typeface="Century Gothic"/>
          <a:ea typeface="Century Gothic"/>
          <a:cs typeface="Century Gothic"/>
          <a:sym typeface="Century Gothic"/>
        </a:defRPr>
      </a:lvl6pPr>
      <a:lvl7pPr marL="1603375"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1800" u="none">
          <a:ln>
            <a:noFill/>
          </a:ln>
          <a:solidFill>
            <a:srgbClr val="333333"/>
          </a:solidFill>
          <a:uFillTx/>
          <a:latin typeface="Century Gothic"/>
          <a:ea typeface="Century Gothic"/>
          <a:cs typeface="Century Gothic"/>
          <a:sym typeface="Century Gothic"/>
        </a:defRPr>
      </a:lvl7pPr>
      <a:lvl8pPr marL="1830388"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1800" u="none">
          <a:ln>
            <a:noFill/>
          </a:ln>
          <a:solidFill>
            <a:srgbClr val="333333"/>
          </a:solidFill>
          <a:uFillTx/>
          <a:latin typeface="Century Gothic"/>
          <a:ea typeface="Century Gothic"/>
          <a:cs typeface="Century Gothic"/>
          <a:sym typeface="Century Gothic"/>
        </a:defRPr>
      </a:lvl8pPr>
      <a:lvl9pPr marL="2057400" marR="0" indent="-228600" algn="l" defTabSz="914400" rtl="0" latinLnBrk="0">
        <a:lnSpc>
          <a:spcPct val="100000"/>
        </a:lnSpc>
        <a:spcBef>
          <a:spcPts val="1800"/>
        </a:spcBef>
        <a:spcAft>
          <a:spcPts val="0"/>
        </a:spcAft>
        <a:buClr>
          <a:schemeClr val="accent1"/>
        </a:buClr>
        <a:buSzPct val="100000"/>
        <a:buFontTx/>
        <a:buChar char="◼"/>
        <a:tabLst/>
        <a:defRPr b="0" baseline="0" cap="none" i="0" spc="0" strike="noStrike" sz="1800" u="none">
          <a:ln>
            <a:noFill/>
          </a:ln>
          <a:solidFill>
            <a:srgbClr val="333333"/>
          </a:solidFill>
          <a:uFillTx/>
          <a:latin typeface="Century Gothic"/>
          <a:ea typeface="Century Gothic"/>
          <a:cs typeface="Century Gothic"/>
          <a:sym typeface="Century Gothic"/>
        </a:defRPr>
      </a:lvl9pPr>
    </p:bodyStyle>
    <p:otherStyle>
      <a:lvl1pPr marL="0" marR="0" indent="0" algn="r" defTabSz="9144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1" baseline="0" cap="none" i="0" spc="0" strike="noStrike" sz="2200" u="none">
          <a:ln>
            <a:noFill/>
          </a:ln>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ontrataciondelestado.es"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oa.aragon.es/cgi-bin/EBOA/BRSCGI?CMD=VEROBJ&amp;MLKOB=1004638644444" TargetMode="Externa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ocm.castillalamancha.es/portaldocm/descargarArchivo.do?ruta=2018/05/21/pdf/2018_6073.pdf&amp;tipo=rutaDocm"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8" name="Shape 225"/>
          <p:cNvSpPr txBox="1"/>
          <p:nvPr>
            <p:ph type="ctrTitle"/>
          </p:nvPr>
        </p:nvSpPr>
        <p:spPr>
          <a:xfrm>
            <a:off x="3419475" y="981075"/>
            <a:ext cx="5256213" cy="2089150"/>
          </a:xfrm>
          <a:prstGeom prst="rect">
            <a:avLst/>
          </a:prstGeom>
        </p:spPr>
        <p:txBody>
          <a:bodyPr/>
          <a:lstStyle>
            <a:lvl1pPr algn="ctr">
              <a:defRPr sz="3200">
                <a:solidFill>
                  <a:srgbClr val="FFFFFF"/>
                </a:solidFill>
                <a:effectLst>
                  <a:outerShdw sx="100000" sy="100000" kx="0" ky="0" algn="b" rotWithShape="0" blurRad="38100" dist="38100" dir="2700000">
                    <a:srgbClr val="C0C0C0"/>
                  </a:outerShdw>
                </a:effectLst>
              </a:defRPr>
            </a:lvl1pPr>
          </a:lstStyle>
          <a:p>
            <a:pPr/>
            <a:r>
              <a:t>ADMINISTRACIÓN ELECTRÓNICA Y PROCEDIMIENTOS DE CONTRATACIÓN</a:t>
            </a:r>
          </a:p>
        </p:txBody>
      </p:sp>
      <p:sp>
        <p:nvSpPr>
          <p:cNvPr id="209" name="Shape 226"/>
          <p:cNvSpPr txBox="1"/>
          <p:nvPr>
            <p:ph type="subTitle" sz="half" idx="1"/>
          </p:nvPr>
        </p:nvSpPr>
        <p:spPr>
          <a:xfrm>
            <a:off x="3563937" y="4940300"/>
            <a:ext cx="5122863" cy="2881315"/>
          </a:xfrm>
          <a:prstGeom prst="rect">
            <a:avLst/>
          </a:prstGeom>
        </p:spPr>
        <p:txBody>
          <a:bodyPr/>
          <a:lstStyle/>
          <a:p>
            <a:pPr algn="r">
              <a:defRPr b="1" sz="1800">
                <a:latin typeface="+mj-lt"/>
                <a:ea typeface="+mj-ea"/>
                <a:cs typeface="+mj-cs"/>
                <a:sym typeface="Arial"/>
              </a:defRPr>
            </a:pPr>
            <a:r>
              <a:t>Isaac Martín </a:t>
            </a:r>
          </a:p>
          <a:p>
            <a:pPr algn="r">
              <a:defRPr i="1" sz="1200">
                <a:latin typeface="+mj-lt"/>
                <a:ea typeface="+mj-ea"/>
                <a:cs typeface="+mj-cs"/>
                <a:sym typeface="Arial"/>
              </a:defRPr>
            </a:pPr>
            <a:r>
              <a:t>Profesor Titular de Derecho Administrativo</a:t>
            </a:r>
          </a:p>
          <a:p>
            <a:pPr algn="r">
              <a:defRPr i="1" sz="1200">
                <a:latin typeface="+mj-lt"/>
                <a:ea typeface="+mj-ea"/>
                <a:cs typeface="+mj-cs"/>
                <a:sym typeface="Arial"/>
              </a:defRPr>
            </a:pPr>
            <a:r>
              <a:t>Director del Centro de Estudios Europeos </a:t>
            </a:r>
          </a:p>
          <a:p>
            <a:pPr algn="r">
              <a:defRPr i="1" sz="1200">
                <a:latin typeface="+mj-lt"/>
                <a:ea typeface="+mj-ea"/>
                <a:cs typeface="+mj-cs"/>
                <a:sym typeface="Arial"/>
              </a:defRPr>
            </a:pPr>
            <a:r>
              <a:t>“Luis Ortega Álvarez”</a:t>
            </a:r>
          </a:p>
          <a:p>
            <a:pPr algn="r">
              <a:defRPr i="1" sz="1200">
                <a:latin typeface="+mj-lt"/>
                <a:ea typeface="+mj-ea"/>
                <a:cs typeface="+mj-cs"/>
                <a:sym typeface="Arial"/>
              </a:defRPr>
            </a:pPr>
            <a:r>
              <a:t>Universidad de Castilla-La Mancha</a:t>
            </a:r>
          </a:p>
        </p:txBody>
      </p:sp>
      <p:sp>
        <p:nvSpPr>
          <p:cNvPr id="210" name="Shape 227"/>
          <p:cNvSpPr txBox="1"/>
          <p:nvPr>
            <p:ph type="sldNum" sz="quarter" idx="4294967295"/>
          </p:nvPr>
        </p:nvSpPr>
        <p:spPr>
          <a:xfrm>
            <a:off x="8654606" y="6301742"/>
            <a:ext cx="287780" cy="474337"/>
          </a:xfrm>
          <a:prstGeom prst="rect">
            <a:avLst/>
          </a:prstGeom>
          <a:extLst>
            <a:ext uri="{C572A759-6A51-4108-AA02-DFA0A04FC94B}">
              <ma14:wrappingTextBoxFlag xmlns:ma14="http://schemas.microsoft.com/office/mac/drawingml/2011/main" val="1"/>
            </a:ext>
          </a:extLst>
        </p:spPr>
        <p:txBody>
          <a:bodyPr/>
          <a:lstStyle>
            <a:lvl1pPr>
              <a:defRPr sz="2600"/>
            </a:lvl1pPr>
          </a:lstStyle>
          <a:p>
            <a:pPr/>
            <a:fld id="{86CB4B4D-7CA3-9044-876B-883B54F8677D}" type="slidenum"/>
          </a:p>
        </p:txBody>
      </p:sp>
      <p:sp>
        <p:nvSpPr>
          <p:cNvPr id="211" name="Shape 228"/>
          <p:cNvSpPr txBox="1"/>
          <p:nvPr/>
        </p:nvSpPr>
        <p:spPr>
          <a:xfrm>
            <a:off x="1673225" y="2924175"/>
            <a:ext cx="5797550" cy="8840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a:defRPr b="0">
                <a:effectLst>
                  <a:outerShdw sx="100000" sy="100000" kx="0" ky="0" algn="b" rotWithShape="0" blurRad="38100" dist="38100" dir="2700000">
                    <a:srgbClr val="C0C0C0"/>
                  </a:outerShdw>
                </a:effectLst>
                <a:latin typeface="+mj-lt"/>
                <a:ea typeface="+mj-ea"/>
                <a:cs typeface="+mj-cs"/>
                <a:sym typeface="Arial"/>
              </a:defRPr>
            </a:pPr>
            <a:br/>
            <a:br/>
          </a:p>
        </p:txBody>
      </p:sp>
      <p:pic>
        <p:nvPicPr>
          <p:cNvPr id="212" name="image2.jpeg" descr="image2.jpeg"/>
          <p:cNvPicPr>
            <a:picLocks noChangeAspect="1"/>
          </p:cNvPicPr>
          <p:nvPr/>
        </p:nvPicPr>
        <p:blipFill>
          <a:blip r:embed="rId2">
            <a:extLst/>
          </a:blip>
          <a:stretch>
            <a:fillRect/>
          </a:stretch>
        </p:blipFill>
        <p:spPr>
          <a:xfrm>
            <a:off x="504825" y="2565400"/>
            <a:ext cx="2627315" cy="863600"/>
          </a:xfrm>
          <a:prstGeom prst="rect">
            <a:avLst/>
          </a:prstGeom>
          <a:ln w="12700">
            <a:miter lim="400000"/>
          </a:ln>
        </p:spPr>
      </p:pic>
      <p:pic>
        <p:nvPicPr>
          <p:cNvPr id="213" name="image3.jpeg" descr="image3.jpeg"/>
          <p:cNvPicPr>
            <a:picLocks noChangeAspect="1"/>
          </p:cNvPicPr>
          <p:nvPr/>
        </p:nvPicPr>
        <p:blipFill>
          <a:blip r:embed="rId3">
            <a:extLst/>
          </a:blip>
          <a:stretch>
            <a:fillRect/>
          </a:stretch>
        </p:blipFill>
        <p:spPr>
          <a:xfrm>
            <a:off x="237557" y="4725144"/>
            <a:ext cx="4766491" cy="1512170"/>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1" name="Marcador de texto 2"/>
          <p:cNvSpPr txBox="1"/>
          <p:nvPr>
            <p:ph type="body" idx="1"/>
          </p:nvPr>
        </p:nvSpPr>
        <p:spPr>
          <a:xfrm>
            <a:off x="457198" y="1855365"/>
            <a:ext cx="8296139" cy="4781609"/>
          </a:xfrm>
          <a:prstGeom prst="rect">
            <a:avLst/>
          </a:prstGeom>
        </p:spPr>
        <p:txBody>
          <a:bodyPr/>
          <a:lstStyle/>
          <a:p>
            <a:pPr>
              <a:spcBef>
                <a:spcPts val="1200"/>
              </a:spcBef>
              <a:defRPr b="1" sz="1600" u="sng"/>
            </a:pPr>
            <a:r>
              <a:t>¿DÓNDE?</a:t>
            </a:r>
          </a:p>
          <a:p>
            <a:pPr lvl="1" algn="just">
              <a:spcBef>
                <a:spcPts val="1200"/>
              </a:spcBef>
              <a:defRPr sz="1600"/>
            </a:pPr>
            <a:r>
              <a:t>El Perfil no es un espacio, sino información de publicidad obligada accesible por medios electrónicos a través de un portal de internet. Art. 39 LRJSP, “punto de acceso electrónico cuya titularidad corresponda a una Administración Pública, organismo público o entidad de Derecho Público que permite el acceso a través de internet a la información publicada y, en su caso, a la sede electrónica correspondiente”.  </a:t>
            </a:r>
          </a:p>
          <a:p>
            <a:pPr lvl="1">
              <a:spcBef>
                <a:spcPts val="1200"/>
              </a:spcBef>
              <a:defRPr sz="1600"/>
            </a:pPr>
            <a:r>
              <a:t>Diferentes prácticas (portal institucional de la CA, espacio web específico, sede</a:t>
            </a:r>
            <a:r>
              <a:t>…). En todo caso, o en PLACE o en Plataforma autonómica (dispersión)</a:t>
            </a:r>
          </a:p>
          <a:p>
            <a:pPr lvl="1">
              <a:spcBef>
                <a:spcPts val="1200"/>
              </a:spcBef>
              <a:defRPr sz="1600"/>
            </a:pPr>
            <a:r>
              <a:t>Para mí, debería ser la SEDE </a:t>
            </a:r>
          </a:p>
          <a:p>
            <a:pPr lvl="2">
              <a:spcBef>
                <a:spcPts val="1200"/>
              </a:spcBef>
              <a:defRPr sz="1400"/>
            </a:pPr>
            <a:r>
              <a:t>Garantía de integridad, veracidad y actualización de la información </a:t>
            </a:r>
          </a:p>
          <a:p>
            <a:pPr lvl="2" algn="just">
              <a:spcBef>
                <a:spcPts val="1200"/>
              </a:spcBef>
              <a:defRPr sz="1400"/>
            </a:pPr>
            <a:r>
              <a:t>Acreditación fehaciente del momento de inicio de la difusión pública de la información (sellado de tiempo) + necesidad de autenticación de la Administración</a:t>
            </a:r>
          </a:p>
          <a:p>
            <a:pPr lvl="2" algn="just">
              <a:spcBef>
                <a:spcPts val="1200"/>
              </a:spcBef>
              <a:defRPr sz="1400"/>
            </a:pPr>
            <a:r>
              <a:t>Aprovechamiento eficiente de los recursos y mejor accesibilidad (ciudadanos)</a:t>
            </a:r>
          </a:p>
          <a:p>
            <a:pPr lvl="2" algn="just">
              <a:spcBef>
                <a:spcPts val="1200"/>
              </a:spcBef>
              <a:defRPr sz="1400"/>
            </a:pPr>
            <a:r>
              <a:t>Sin olvidar la tramitación electrónica de los procedimientos de contratación</a:t>
            </a:r>
            <a:r>
              <a:t>….. </a:t>
            </a:r>
          </a:p>
        </p:txBody>
      </p:sp>
      <p:sp>
        <p:nvSpPr>
          <p:cNvPr id="252" name="Shape 251"/>
          <p:cNvSpPr txBox="1"/>
          <p:nvPr/>
        </p:nvSpPr>
        <p:spPr>
          <a:xfrm>
            <a:off x="8431741" y="563562"/>
            <a:ext cx="231275"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7</a:t>
            </a:r>
          </a:p>
        </p:txBody>
      </p:sp>
      <p:sp>
        <p:nvSpPr>
          <p:cNvPr id="253" name="Shape 248"/>
          <p:cNvSpPr txBox="1"/>
          <p:nvPr/>
        </p:nvSpPr>
        <p:spPr>
          <a:xfrm>
            <a:off x="457200" y="356127"/>
            <a:ext cx="6508750" cy="114826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spAutoFit/>
          </a:bodyPr>
          <a:lstStyle>
            <a:lvl1pPr algn="ctr">
              <a:defRPr sz="2400">
                <a:solidFill>
                  <a:schemeClr val="accent1"/>
                </a:solidFill>
                <a:latin typeface="+mj-lt"/>
                <a:ea typeface="+mj-ea"/>
                <a:cs typeface="+mj-cs"/>
                <a:sym typeface="Arial"/>
              </a:defRPr>
            </a:lvl1pPr>
          </a:lstStyle>
          <a:p>
            <a:pPr/>
            <a:r>
              <a:t>PUBLICIDAD DE LA ACTIVIDAD CONTRACTUAL POR MEDIOS ELECTRÓNICOS (III)</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5" name="Marcador de texto 2"/>
          <p:cNvSpPr txBox="1"/>
          <p:nvPr>
            <p:ph type="body" idx="1"/>
          </p:nvPr>
        </p:nvSpPr>
        <p:spPr>
          <a:xfrm>
            <a:off x="457200" y="1545645"/>
            <a:ext cx="8296138" cy="5209962"/>
          </a:xfrm>
          <a:prstGeom prst="rect">
            <a:avLst/>
          </a:prstGeom>
        </p:spPr>
        <p:txBody>
          <a:bodyPr/>
          <a:lstStyle/>
          <a:p>
            <a:pPr marL="219455" indent="-219455" defTabSz="877823">
              <a:spcBef>
                <a:spcPts val="1100"/>
              </a:spcBef>
              <a:defRPr b="1" sz="1536" u="sng"/>
            </a:pPr>
            <a:r>
              <a:t>¿CÓMO?</a:t>
            </a:r>
          </a:p>
          <a:p>
            <a:pPr lvl="1" marL="463295" indent="-243839" algn="just" defTabSz="877823">
              <a:spcBef>
                <a:spcPts val="1100"/>
              </a:spcBef>
              <a:defRPr sz="1440"/>
            </a:pPr>
            <a:r>
              <a:t>En formatos abiertos y reutilizables: útil para licitadores y para ciudadanos. ¡Y para la propia Administración! (saber lo que tiene)</a:t>
            </a:r>
          </a:p>
          <a:p>
            <a:pPr lvl="1" marL="463295" indent="-243839" algn="just" defTabSz="877823">
              <a:spcBef>
                <a:spcPts val="1100"/>
              </a:spcBef>
              <a:defRPr sz="1440"/>
            </a:pPr>
            <a:r>
              <a:t>Durante, al menos, 5 años (sin perjuicio del derecho de acceso)</a:t>
            </a:r>
          </a:p>
          <a:p>
            <a:pPr lvl="1" marL="463295" indent="-243839" algn="just" defTabSz="877823">
              <a:spcBef>
                <a:spcPts val="1100"/>
              </a:spcBef>
              <a:defRPr sz="1440"/>
            </a:pPr>
            <a:r>
              <a:t>En todo caso, interconexión de plataformas</a:t>
            </a:r>
          </a:p>
          <a:p>
            <a:pPr marL="219455" indent="-219455" defTabSz="877823">
              <a:spcBef>
                <a:spcPts val="1100"/>
              </a:spcBef>
              <a:defRPr b="1" sz="1536" u="sng"/>
            </a:pPr>
            <a:r>
              <a:t>¿CON QUÉ LÍMITES?</a:t>
            </a:r>
          </a:p>
          <a:p>
            <a:pPr lvl="1" marL="463295" indent="-243839" algn="just" defTabSz="877823">
              <a:spcBef>
                <a:spcPts val="1100"/>
              </a:spcBef>
              <a:defRPr sz="1536"/>
            </a:pPr>
            <a:r>
              <a:t>Art. 133 LCSP: confidencialidad de parte de la oferta (y sin perjuicio de límites de la LTAIBG) de conformidad con lo establecido por los licitadores. </a:t>
            </a:r>
          </a:p>
          <a:p>
            <a:pPr lvl="1" marL="463295" indent="-243839" algn="just" defTabSz="877823">
              <a:spcBef>
                <a:spcPts val="1100"/>
              </a:spcBef>
              <a:defRPr sz="1536"/>
            </a:pPr>
            <a:r>
              <a:t>Art. 154.7 LCSP: posibilidad de no publicar determinados datos cuando ello pudiera ser contario al interés público o perjudicial para intereses comerciales de terceros o la competencia entre empresas, así como en los casos en los que se trate de contratos declarados reservados o cuando lo exija la protección de intereses esenciales. </a:t>
            </a:r>
          </a:p>
          <a:p>
            <a:pPr lvl="2" marL="682751" indent="-243839" algn="just" defTabSz="877823">
              <a:spcBef>
                <a:spcPts val="1100"/>
              </a:spcBef>
              <a:defRPr sz="1440"/>
            </a:pPr>
            <a:r>
              <a:t>Decisión del órgano de contratación y siempre con carácter excepcional</a:t>
            </a:r>
          </a:p>
          <a:p>
            <a:pPr lvl="2" marL="682751" indent="-243839" algn="just" defTabSz="877823">
              <a:spcBef>
                <a:spcPts val="1100"/>
              </a:spcBef>
              <a:defRPr sz="1440"/>
            </a:pPr>
            <a:r>
              <a:t>Informe (preceptivo, pero no vinculante) del CTBG (o de su homólogo autonómico en el caso de que exista) </a:t>
            </a:r>
            <a:r>
              <a:rPr sz="1344"/>
              <a:t>¿Y si no hay órgano autonómico? Necesidad de ampliar el convenio</a:t>
            </a:r>
          </a:p>
        </p:txBody>
      </p:sp>
      <p:sp>
        <p:nvSpPr>
          <p:cNvPr id="256" name="Shape 251"/>
          <p:cNvSpPr txBox="1"/>
          <p:nvPr/>
        </p:nvSpPr>
        <p:spPr>
          <a:xfrm>
            <a:off x="8407476" y="563562"/>
            <a:ext cx="231276"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8</a:t>
            </a:r>
          </a:p>
        </p:txBody>
      </p:sp>
      <p:sp>
        <p:nvSpPr>
          <p:cNvPr id="257" name="Shape 248"/>
          <p:cNvSpPr txBox="1"/>
          <p:nvPr/>
        </p:nvSpPr>
        <p:spPr>
          <a:xfrm>
            <a:off x="457200" y="356127"/>
            <a:ext cx="6508750" cy="114826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spAutoFit/>
          </a:bodyPr>
          <a:lstStyle>
            <a:lvl1pPr algn="ctr">
              <a:defRPr sz="2400">
                <a:solidFill>
                  <a:schemeClr val="accent1"/>
                </a:solidFill>
                <a:latin typeface="+mj-lt"/>
                <a:ea typeface="+mj-ea"/>
                <a:cs typeface="+mj-cs"/>
                <a:sym typeface="Arial"/>
              </a:defRPr>
            </a:lvl1pPr>
          </a:lstStyle>
          <a:p>
            <a:pPr/>
            <a:r>
              <a:t>PUBLICIDAD DE LA ACTIVIDAD CONTRACTUAL POR MEDIOS ELECTRÓNICOS (IV)</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9" name="Marcador de texto 2"/>
          <p:cNvSpPr txBox="1"/>
          <p:nvPr>
            <p:ph type="body" idx="1"/>
          </p:nvPr>
        </p:nvSpPr>
        <p:spPr>
          <a:xfrm>
            <a:off x="457198" y="1504394"/>
            <a:ext cx="8296139" cy="4930329"/>
          </a:xfrm>
          <a:prstGeom prst="rect">
            <a:avLst/>
          </a:prstGeom>
        </p:spPr>
        <p:txBody>
          <a:bodyPr/>
          <a:lstStyle/>
          <a:p>
            <a:pPr marL="219455" indent="-219455" defTabSz="877823">
              <a:spcBef>
                <a:spcPts val="1100"/>
              </a:spcBef>
              <a:defRPr b="1" sz="1536" u="sng"/>
            </a:pPr>
            <a:r>
              <a:t>LA PLATAFORMA DE CONTRATACIÓN DEL SECTOR PÚBLICO </a:t>
            </a:r>
          </a:p>
          <a:p>
            <a:pPr lvl="1" marL="463295" indent="-243839" algn="just" defTabSz="877823">
              <a:spcBef>
                <a:spcPts val="1100"/>
              </a:spcBef>
              <a:defRPr sz="1536"/>
            </a:pPr>
            <a:r>
              <a:t>Art. 347 LCSP: plataforma a disposición de todos los órganos de contratación del sector público para la difusión a través de Internet de sus perfiles de contratante. </a:t>
            </a:r>
            <a:r>
              <a:rPr u="sng">
                <a:solidFill>
                  <a:srgbClr val="0000FF"/>
                </a:solidFill>
                <a:uFill>
                  <a:solidFill>
                    <a:srgbClr val="0000FF"/>
                  </a:solidFill>
                </a:uFill>
                <a:hlinkClick r:id="rId2" invalidUrl="" action="" tgtFrame="" tooltip="" history="1" highlightClick="0" endSnd="0"/>
              </a:rPr>
              <a:t>http://contrataciondelestado.es</a:t>
            </a:r>
            <a:r>
              <a:t>. </a:t>
            </a:r>
          </a:p>
          <a:p>
            <a:pPr lvl="1" marL="463295" indent="-243839" algn="just" defTabSz="877823">
              <a:spcBef>
                <a:spcPts val="1100"/>
              </a:spcBef>
              <a:defRPr sz="1536"/>
            </a:pPr>
            <a:r>
              <a:t>Es punto de acceso y sede: servicios complementarios </a:t>
            </a:r>
          </a:p>
          <a:p>
            <a:pPr lvl="1" marL="463295" indent="-243839" algn="just" defTabSz="877823">
              <a:spcBef>
                <a:spcPts val="1100"/>
              </a:spcBef>
              <a:defRPr sz="1536"/>
            </a:pPr>
            <a:r>
              <a:t>Además, </a:t>
            </a:r>
          </a:p>
          <a:p>
            <a:pPr lvl="2" marL="682751" indent="-243839" algn="just" defTabSz="877823">
              <a:spcBef>
                <a:spcPts val="1100"/>
              </a:spcBef>
              <a:defRPr sz="1344"/>
            </a:pPr>
            <a:r>
              <a:t>Obligatoria para los órganos de la AGE (además, enlace en sus portales a la Plataforma)</a:t>
            </a:r>
          </a:p>
          <a:p>
            <a:pPr lvl="2" marL="682751" indent="-243839" algn="just" defTabSz="877823">
              <a:spcBef>
                <a:spcPts val="1100"/>
              </a:spcBef>
              <a:defRPr sz="1344"/>
            </a:pPr>
            <a:r>
              <a:t>Las CCAA pueden adherirse a ella o crear una propia (punto único de acceso) que integre todos los perfiles de contratante de los órganos autonómicos</a:t>
            </a:r>
          </a:p>
          <a:p>
            <a:pPr lvl="3" marL="902208" indent="-243839" algn="just" defTabSz="877823">
              <a:spcBef>
                <a:spcPts val="1100"/>
              </a:spcBef>
              <a:defRPr sz="1344"/>
            </a:pPr>
            <a:r>
              <a:t>¿Para ellas su Plataforma no será exclusiva? </a:t>
            </a:r>
          </a:p>
          <a:p>
            <a:pPr lvl="2" marL="682751" indent="-243839" algn="just" defTabSz="877823">
              <a:spcBef>
                <a:spcPts val="1100"/>
              </a:spcBef>
              <a:defRPr sz="1344"/>
            </a:pPr>
            <a:r>
              <a:t>Los entes locales pueden adherirse a la estatal o, de existir, a la autonómica</a:t>
            </a:r>
          </a:p>
          <a:p>
            <a:pPr lvl="2" marL="682751" indent="-243839" algn="just" defTabSz="877823">
              <a:spcBef>
                <a:spcPts val="1100"/>
              </a:spcBef>
              <a:defRPr sz="1344"/>
            </a:pPr>
            <a:r>
              <a:t>En todo caso, integración de todas las existentes con la Plataforma estatal. CORREGIR LA DISPERSIÓN</a:t>
            </a:r>
          </a:p>
          <a:p>
            <a:pPr lvl="3" marL="902208" indent="-243839" algn="just" defTabSz="877823">
              <a:spcBef>
                <a:spcPts val="1100"/>
              </a:spcBef>
              <a:defRPr sz="1344"/>
            </a:pPr>
            <a:r>
              <a:t>Información sobre licitaciones y sus resultados</a:t>
            </a:r>
          </a:p>
          <a:p>
            <a:pPr lvl="3" marL="902208" indent="-243839" algn="just" defTabSz="877823">
              <a:spcBef>
                <a:spcPts val="1100"/>
              </a:spcBef>
              <a:defRPr sz="1344"/>
            </a:pPr>
            <a:r>
              <a:t>No aplicabilidad de la DA 2ª LPAC</a:t>
            </a:r>
          </a:p>
        </p:txBody>
      </p:sp>
      <p:sp>
        <p:nvSpPr>
          <p:cNvPr id="260" name="Shape 251"/>
          <p:cNvSpPr txBox="1"/>
          <p:nvPr/>
        </p:nvSpPr>
        <p:spPr>
          <a:xfrm>
            <a:off x="8407476" y="563562"/>
            <a:ext cx="231276"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9</a:t>
            </a:r>
          </a:p>
        </p:txBody>
      </p:sp>
      <p:sp>
        <p:nvSpPr>
          <p:cNvPr id="261" name="Shape 248"/>
          <p:cNvSpPr txBox="1"/>
          <p:nvPr>
            <p:ph type="title"/>
          </p:nvPr>
        </p:nvSpPr>
        <p:spPr>
          <a:xfrm>
            <a:off x="457200" y="361393"/>
            <a:ext cx="6508750" cy="1143002"/>
          </a:xfrm>
          <a:prstGeom prst="rect">
            <a:avLst/>
          </a:prstGeom>
        </p:spPr>
        <p:txBody>
          <a:bodyPr/>
          <a:lstStyle>
            <a:lvl1pPr algn="ctr">
              <a:defRPr b="1" sz="2400">
                <a:latin typeface="+mj-lt"/>
                <a:ea typeface="+mj-ea"/>
                <a:cs typeface="+mj-cs"/>
                <a:sym typeface="Arial"/>
              </a:defRPr>
            </a:lvl1pPr>
          </a:lstStyle>
          <a:p>
            <a:pPr/>
            <a:r>
              <a:t>PUBLICIDAD DE LA ACTIVIDAD CONTRACTUAL POR MEDIOS ELECTRÓNICOS (V)</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3" name="Marcador de texto 2"/>
          <p:cNvSpPr txBox="1"/>
          <p:nvPr>
            <p:ph type="body" idx="1"/>
          </p:nvPr>
        </p:nvSpPr>
        <p:spPr>
          <a:xfrm>
            <a:off x="457200" y="2169687"/>
            <a:ext cx="8296138" cy="4930330"/>
          </a:xfrm>
          <a:prstGeom prst="rect">
            <a:avLst/>
          </a:prstGeom>
        </p:spPr>
        <p:txBody>
          <a:bodyPr/>
          <a:lstStyle/>
          <a:p>
            <a:pPr algn="just">
              <a:spcBef>
                <a:spcPts val="1200"/>
              </a:spcBef>
              <a:defRPr sz="1600"/>
            </a:pPr>
            <a:r>
              <a:t>El caso de Aragón (</a:t>
            </a:r>
            <a:r>
              <a:rPr u="sng">
                <a:solidFill>
                  <a:srgbClr val="0000FF"/>
                </a:solidFill>
                <a:uFill>
                  <a:solidFill>
                    <a:srgbClr val="0000FF"/>
                  </a:solidFill>
                </a:uFill>
                <a:hlinkClick r:id="rId2" invalidUrl="" action="" tgtFrame="" tooltip="" history="1" highlightClick="0" endSnd="0"/>
              </a:rPr>
              <a:t>Orden HAP/188/2018, de 1 de febrero</a:t>
            </a:r>
            <a:r>
              <a:t>): conjugar información y servicios de plataforma propia con publicación de anuncios en la PCSP</a:t>
            </a:r>
          </a:p>
          <a:p>
            <a:pPr lvl="1" algn="just">
              <a:spcBef>
                <a:spcPts val="1200"/>
              </a:spcBef>
              <a:defRPr sz="1400"/>
            </a:pPr>
            <a:r>
              <a:t>Opción por incorporar los perfiles de contratante de Aragón en la PCSP estatal</a:t>
            </a:r>
          </a:p>
          <a:p>
            <a:pPr lvl="1" algn="just">
              <a:spcBef>
                <a:spcPts val="1200"/>
              </a:spcBef>
              <a:defRPr sz="1400"/>
            </a:pPr>
            <a:r>
              <a:t>Pero creando al mismo tiempo la Plataforma de Contratación del Sector Público de la CA de Aragón, con alojamiento obligatorio de los perfiles de contratante autonómicos:</a:t>
            </a:r>
          </a:p>
          <a:p>
            <a:pPr lvl="2" algn="just">
              <a:spcBef>
                <a:spcPts val="1200"/>
              </a:spcBef>
              <a:defRPr sz="1400"/>
            </a:pPr>
            <a:r>
              <a:t>Facilitar acceso a la info contractual y a los servicios de licitación electrónica</a:t>
            </a:r>
          </a:p>
          <a:p>
            <a:pPr lvl="2" algn="just">
              <a:spcBef>
                <a:spcPts val="1200"/>
              </a:spcBef>
              <a:defRPr sz="1400"/>
            </a:pPr>
            <a:r>
              <a:t>Sede electrónica de la CA de Aragón para introducir los datos de los anuncios vinculados a las licitaciones públicas y PAGE de la CA para acceder a la Plataforma autonómica (aragon.es/contratacion)</a:t>
            </a:r>
          </a:p>
          <a:p>
            <a:pPr lvl="2" algn="just">
              <a:spcBef>
                <a:spcPts val="1200"/>
              </a:spcBef>
              <a:defRPr sz="1400"/>
            </a:pPr>
            <a:r>
              <a:t>Herramientas: </a:t>
            </a:r>
          </a:p>
          <a:p>
            <a:pPr lvl="3" algn="just">
              <a:spcBef>
                <a:spcPts val="1200"/>
              </a:spcBef>
              <a:defRPr sz="1400"/>
            </a:pPr>
            <a:r>
              <a:t>Gestión de licitaciones (publicidad), alojada en PCSP estatal</a:t>
            </a:r>
          </a:p>
          <a:p>
            <a:pPr lvl="3" algn="just">
              <a:spcBef>
                <a:spcPts val="1200"/>
              </a:spcBef>
              <a:defRPr sz="1400"/>
            </a:pPr>
            <a:r>
              <a:t>Acceso al Registro de Licitadores y Empresas Clasificadas del Estado</a:t>
            </a:r>
          </a:p>
          <a:p>
            <a:pPr lvl="3" algn="just">
              <a:spcBef>
                <a:spcPts val="1200"/>
              </a:spcBef>
              <a:defRPr sz="1400"/>
            </a:pPr>
            <a:r>
              <a:t>Pliegos tipo, formulario para adhesiones de entes locales, normativa</a:t>
            </a:r>
            <a:r>
              <a:t>…. </a:t>
            </a:r>
          </a:p>
        </p:txBody>
      </p:sp>
      <p:sp>
        <p:nvSpPr>
          <p:cNvPr id="264" name="Shape 251"/>
          <p:cNvSpPr txBox="1"/>
          <p:nvPr/>
        </p:nvSpPr>
        <p:spPr>
          <a:xfrm>
            <a:off x="8376087" y="563562"/>
            <a:ext cx="358412"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10</a:t>
            </a:r>
          </a:p>
        </p:txBody>
      </p:sp>
      <p:sp>
        <p:nvSpPr>
          <p:cNvPr id="265" name="Shape 248"/>
          <p:cNvSpPr txBox="1"/>
          <p:nvPr/>
        </p:nvSpPr>
        <p:spPr>
          <a:xfrm>
            <a:off x="457200" y="356127"/>
            <a:ext cx="6508750" cy="114826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spAutoFit/>
          </a:bodyPr>
          <a:lstStyle>
            <a:lvl1pPr algn="ctr">
              <a:defRPr sz="2400">
                <a:solidFill>
                  <a:schemeClr val="accent1"/>
                </a:solidFill>
                <a:latin typeface="+mj-lt"/>
                <a:ea typeface="+mj-ea"/>
                <a:cs typeface="+mj-cs"/>
                <a:sym typeface="Arial"/>
              </a:defRPr>
            </a:lvl1pPr>
          </a:lstStyle>
          <a:p>
            <a:pPr/>
            <a:r>
              <a:t>PUBLICIDAD DE LA ACTIVIDAD CONTRACTUAL POR MEDIOS ELECTRÓNICOS (VI)</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7" name="Marcador de texto 2"/>
          <p:cNvSpPr txBox="1"/>
          <p:nvPr>
            <p:ph type="body" idx="1"/>
          </p:nvPr>
        </p:nvSpPr>
        <p:spPr>
          <a:xfrm>
            <a:off x="457200" y="2169687"/>
            <a:ext cx="8296138" cy="4930330"/>
          </a:xfrm>
          <a:prstGeom prst="rect">
            <a:avLst/>
          </a:prstGeom>
        </p:spPr>
        <p:txBody>
          <a:bodyPr/>
          <a:lstStyle/>
          <a:p>
            <a:pPr algn="just">
              <a:spcBef>
                <a:spcPts val="1200"/>
              </a:spcBef>
              <a:defRPr sz="1800"/>
            </a:pPr>
            <a:r>
              <a:t>El caso de Castilla-La Mancha (</a:t>
            </a:r>
            <a:r>
              <a:rPr u="sng">
                <a:solidFill>
                  <a:srgbClr val="0000FF"/>
                </a:solidFill>
                <a:uFill>
                  <a:solidFill>
                    <a:srgbClr val="0000FF"/>
                  </a:solidFill>
                </a:uFill>
                <a:hlinkClick r:id="rId2" invalidUrl="" action="" tgtFrame="" tooltip="" history="1" highlightClick="0" endSnd="0"/>
              </a:rPr>
              <a:t>Decreto 28/2018, de 15 de mayo</a:t>
            </a:r>
            <a:r>
              <a:t>)</a:t>
            </a:r>
          </a:p>
          <a:p>
            <a:pPr lvl="1" algn="just">
              <a:spcBef>
                <a:spcPts val="1200"/>
              </a:spcBef>
              <a:defRPr sz="1700">
                <a:solidFill>
                  <a:srgbClr val="000000"/>
                </a:solidFill>
              </a:defRPr>
            </a:pPr>
            <a:r>
              <a:t>Titulo excesivo: sólo regula publicidad de la información contractual y registro oficial de licitadores</a:t>
            </a:r>
          </a:p>
          <a:p>
            <a:pPr lvl="1" algn="just">
              <a:spcBef>
                <a:spcPts val="1200"/>
              </a:spcBef>
              <a:defRPr sz="1700">
                <a:solidFill>
                  <a:srgbClr val="000000"/>
                </a:solidFill>
              </a:defRPr>
            </a:pPr>
            <a:r>
              <a:t>Opción por la integración de los Perfiles de Contratante en PCSP estatal</a:t>
            </a:r>
          </a:p>
          <a:p>
            <a:pPr lvl="1" algn="just">
              <a:spcBef>
                <a:spcPts val="1200"/>
              </a:spcBef>
              <a:defRPr sz="1700">
                <a:solidFill>
                  <a:srgbClr val="000000"/>
                </a:solidFill>
              </a:defRPr>
            </a:pPr>
            <a:r>
              <a:t>Pero se mantiene el Portal de Contratación Pública del Sector Público de CLM como punto de acceso electrónico</a:t>
            </a:r>
          </a:p>
          <a:p>
            <a:pPr lvl="1" algn="just">
              <a:spcBef>
                <a:spcPts val="1200"/>
              </a:spcBef>
              <a:defRPr sz="1700">
                <a:solidFill>
                  <a:srgbClr val="000000"/>
                </a:solidFill>
              </a:defRPr>
            </a:pPr>
            <a:r>
              <a:t>Gestor electrónico de expedientes</a:t>
            </a:r>
            <a:r>
              <a:t>… pero sólo a efectos de publicidad</a:t>
            </a:r>
          </a:p>
          <a:p>
            <a:pPr lvl="1" algn="just">
              <a:spcBef>
                <a:spcPts val="1200"/>
              </a:spcBef>
              <a:defRPr sz="1700">
                <a:solidFill>
                  <a:srgbClr val="000000"/>
                </a:solidFill>
              </a:defRPr>
            </a:pPr>
            <a:r>
              <a:t>ROL-CLM integrado en el ROLECE estatal</a:t>
            </a:r>
          </a:p>
          <a:p>
            <a:pPr lvl="1" algn="just">
              <a:spcBef>
                <a:spcPts val="1200"/>
              </a:spcBef>
              <a:defRPr sz="1700">
                <a:solidFill>
                  <a:srgbClr val="000000"/>
                </a:solidFill>
              </a:defRPr>
            </a:pPr>
            <a:r>
              <a:t>Posibilidad de usar herramientas electrónicas</a:t>
            </a:r>
          </a:p>
          <a:p>
            <a:pPr lvl="2" algn="just">
              <a:spcBef>
                <a:spcPts val="1200"/>
              </a:spcBef>
              <a:defRPr sz="1600">
                <a:solidFill>
                  <a:srgbClr val="000000"/>
                </a:solidFill>
              </a:defRPr>
            </a:pPr>
            <a:r>
              <a:t>P</a:t>
            </a:r>
            <a:r>
              <a:t>resentación de ofertas a través de PCSP</a:t>
            </a:r>
          </a:p>
          <a:p>
            <a:pPr lvl="2" algn="just">
              <a:spcBef>
                <a:spcPts val="1200"/>
              </a:spcBef>
              <a:defRPr sz="1600">
                <a:solidFill>
                  <a:srgbClr val="000000"/>
                </a:solidFill>
              </a:defRPr>
            </a:pPr>
            <a:r>
              <a:t>Posibilidad de la subasta electrónica</a:t>
            </a:r>
          </a:p>
        </p:txBody>
      </p:sp>
      <p:sp>
        <p:nvSpPr>
          <p:cNvPr id="268" name="Shape 251"/>
          <p:cNvSpPr txBox="1"/>
          <p:nvPr/>
        </p:nvSpPr>
        <p:spPr>
          <a:xfrm>
            <a:off x="8002722" y="563562"/>
            <a:ext cx="752211"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10 bis</a:t>
            </a:r>
          </a:p>
        </p:txBody>
      </p:sp>
      <p:sp>
        <p:nvSpPr>
          <p:cNvPr id="269" name="Shape 248"/>
          <p:cNvSpPr txBox="1"/>
          <p:nvPr/>
        </p:nvSpPr>
        <p:spPr>
          <a:xfrm>
            <a:off x="457200" y="356127"/>
            <a:ext cx="6508750" cy="114826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spAutoFit/>
          </a:bodyPr>
          <a:lstStyle>
            <a:lvl1pPr algn="ctr">
              <a:defRPr sz="2400">
                <a:solidFill>
                  <a:schemeClr val="accent1"/>
                </a:solidFill>
                <a:latin typeface="+mj-lt"/>
                <a:ea typeface="+mj-ea"/>
                <a:cs typeface="+mj-cs"/>
                <a:sym typeface="Arial"/>
              </a:defRPr>
            </a:lvl1pPr>
          </a:lstStyle>
          <a:p>
            <a:pPr/>
            <a:r>
              <a:t>PUBLICIDAD DE LA ACTIVIDAD CONTRACTUAL POR MEDIOS ELECTRÓNICOS (VII)</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1" name="Marcador de texto 2"/>
          <p:cNvSpPr txBox="1"/>
          <p:nvPr>
            <p:ph type="body" idx="1"/>
          </p:nvPr>
        </p:nvSpPr>
        <p:spPr>
          <a:xfrm>
            <a:off x="457198" y="1855365"/>
            <a:ext cx="8296139" cy="4781609"/>
          </a:xfrm>
          <a:prstGeom prst="rect">
            <a:avLst/>
          </a:prstGeom>
        </p:spPr>
        <p:txBody>
          <a:bodyPr/>
          <a:lstStyle/>
          <a:p>
            <a:pPr>
              <a:spcBef>
                <a:spcPts val="1200"/>
              </a:spcBef>
              <a:defRPr b="1" sz="1600" u="sng"/>
            </a:pPr>
            <a:r>
              <a:t>¿Y QUÉ PASA SI NO SE CUMPLEN ESTAS EXIGENCIAS DE FORMA Y DE CONTENIDO?</a:t>
            </a:r>
          </a:p>
          <a:p>
            <a:pPr lvl="1" algn="just">
              <a:spcBef>
                <a:spcPts val="1200"/>
              </a:spcBef>
              <a:defRPr sz="1600"/>
            </a:pPr>
            <a:r>
              <a:t>Ausencia de régimen de infracciones y sanciones. Imposibilidad de aplicar supletoriamente LTAIBG en este ámbito: sólo infracciones de obligaciones  LTAIBG. </a:t>
            </a:r>
          </a:p>
          <a:p>
            <a:pPr lvl="1" algn="just">
              <a:spcBef>
                <a:spcPts val="1200"/>
              </a:spcBef>
              <a:defRPr sz="1600"/>
            </a:pPr>
            <a:r>
              <a:t>Pero sí supervisión y control: Oficina independiente de Regulación y Supervisión de la Contratación (art. 332 LCSP), entre cuyas funciones se encuentra la de verificar la aplicación de las obligaciones en materia de transparencia.</a:t>
            </a:r>
          </a:p>
          <a:p>
            <a:pPr lvl="1" algn="just">
              <a:spcBef>
                <a:spcPts val="1200"/>
              </a:spcBef>
              <a:defRPr sz="1600"/>
            </a:pPr>
            <a:r>
              <a:t>Además: previsión específica de nulidad (art. 39 LCSP): falta de publicación del anuncio de licitación en el perfil de contratante alojado en la Plataforma de Contratación del Sector Público o en los servicios de información similares de las CCAA. Interpretación restrictiva</a:t>
            </a:r>
          </a:p>
          <a:p>
            <a:pPr lvl="2" algn="just">
              <a:spcBef>
                <a:spcPts val="1200"/>
              </a:spcBef>
              <a:defRPr sz="1400"/>
            </a:pPr>
            <a:r>
              <a:t>Nulidad no por incumplimiento de interconectar, sino por omitir info</a:t>
            </a:r>
          </a:p>
          <a:p>
            <a:pPr lvl="2" algn="just">
              <a:spcBef>
                <a:spcPts val="1200"/>
              </a:spcBef>
              <a:defRPr sz="1400"/>
            </a:pPr>
            <a:r>
              <a:t>Se cumple con lo exigido si el anuncio de licitación se publica en servicios equivalentes autonómicos</a:t>
            </a:r>
          </a:p>
        </p:txBody>
      </p:sp>
      <p:sp>
        <p:nvSpPr>
          <p:cNvPr id="272" name="Shape 251"/>
          <p:cNvSpPr txBox="1"/>
          <p:nvPr/>
        </p:nvSpPr>
        <p:spPr>
          <a:xfrm>
            <a:off x="8407476" y="563562"/>
            <a:ext cx="345799"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11</a:t>
            </a:r>
          </a:p>
        </p:txBody>
      </p:sp>
      <p:sp>
        <p:nvSpPr>
          <p:cNvPr id="273" name="Shape 248"/>
          <p:cNvSpPr txBox="1"/>
          <p:nvPr>
            <p:ph type="title"/>
          </p:nvPr>
        </p:nvSpPr>
        <p:spPr>
          <a:xfrm>
            <a:off x="457200" y="361393"/>
            <a:ext cx="6508750" cy="1143002"/>
          </a:xfrm>
          <a:prstGeom prst="rect">
            <a:avLst/>
          </a:prstGeom>
        </p:spPr>
        <p:txBody>
          <a:bodyPr/>
          <a:lstStyle>
            <a:lvl1pPr algn="ctr">
              <a:defRPr b="1" sz="2400">
                <a:latin typeface="+mj-lt"/>
                <a:ea typeface="+mj-ea"/>
                <a:cs typeface="+mj-cs"/>
                <a:sym typeface="Arial"/>
              </a:defRPr>
            </a:lvl1pPr>
          </a:lstStyle>
          <a:p>
            <a:pPr/>
            <a:r>
              <a:t>PUBLICIDAD DE LA ACTIVIDAD CONTRACTUAL POR MEDIOS ELECTRÓNICOS (VIII)</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5" name="Marcador de texto 2"/>
          <p:cNvSpPr txBox="1"/>
          <p:nvPr>
            <p:ph type="body" idx="1"/>
          </p:nvPr>
        </p:nvSpPr>
        <p:spPr>
          <a:xfrm>
            <a:off x="457200" y="1852172"/>
            <a:ext cx="8296138" cy="4886759"/>
          </a:xfrm>
          <a:prstGeom prst="rect">
            <a:avLst/>
          </a:prstGeom>
        </p:spPr>
        <p:txBody>
          <a:bodyPr/>
          <a:lstStyle/>
          <a:p>
            <a:pPr marL="226313" indent="-226313" algn="just" defTabSz="905255">
              <a:spcBef>
                <a:spcPts val="1100"/>
              </a:spcBef>
              <a:defRPr sz="1782"/>
            </a:pPr>
            <a:r>
              <a:t>Para el resto, teoría general de la invalidez: arts. 39 y 40, remisión a la LPAC</a:t>
            </a:r>
          </a:p>
          <a:p>
            <a:pPr lvl="2" marL="704088" indent="-251459" algn="just" defTabSz="905255">
              <a:spcBef>
                <a:spcPts val="1100"/>
              </a:spcBef>
              <a:defRPr b="1" sz="1584"/>
            </a:pPr>
            <a:r>
              <a:t>Nulidad</a:t>
            </a:r>
            <a:r>
              <a:rPr b="0"/>
              <a:t>: difícilmente, salvo el mencionado supuesto (interpretación restrictiva)</a:t>
            </a:r>
            <a:endParaRPr b="0"/>
          </a:p>
          <a:p>
            <a:pPr lvl="3" marL="930402" indent="-251459" algn="just" defTabSz="905255">
              <a:spcBef>
                <a:spcPts val="1100"/>
              </a:spcBef>
              <a:defRPr sz="1386"/>
            </a:pPr>
            <a:r>
              <a:t>Algunos sostienen nulidad por prescindir total y absolutamente del procedimiento legalmente establecido</a:t>
            </a:r>
          </a:p>
          <a:p>
            <a:pPr lvl="4" marL="1156716" indent="-251459" algn="just" defTabSz="905255">
              <a:spcBef>
                <a:spcPts val="1100"/>
              </a:spcBef>
              <a:defRPr sz="1386"/>
            </a:pPr>
            <a:r>
              <a:t>Hay procedimiento y ha cumplido su función principal (cauce de legalidad, participación de los interesados, info para adopción de decisiones) Cuestión distinta es si consideramos que se omite trámite esencial. ¿NO PULICIDAD DE LOS PLIEGOS?</a:t>
            </a:r>
          </a:p>
          <a:p>
            <a:pPr lvl="2" marL="704088" indent="-251459" algn="just" defTabSz="905255">
              <a:spcBef>
                <a:spcPts val="1100"/>
              </a:spcBef>
              <a:defRPr b="1" sz="1584"/>
            </a:pPr>
            <a:r>
              <a:t>Anulabilidad</a:t>
            </a:r>
            <a:r>
              <a:rPr b="0"/>
              <a:t>: incumplir el deber de publicar o de hacerlo con las condiciones exigidas es defecto de forma que puede derivar en anulabilidad en los casos de indefensión o carencia de los requisitos indispensables para alcanzar el fin del acto.  </a:t>
            </a:r>
            <a:endParaRPr b="0"/>
          </a:p>
          <a:p>
            <a:pPr lvl="3" marL="930402" indent="-251459" algn="just" defTabSz="905255">
              <a:spcBef>
                <a:spcPts val="1100"/>
              </a:spcBef>
              <a:defRPr sz="1584"/>
            </a:pPr>
            <a:r>
              <a:t>Por ejemplo, falta de sellado de tiempo, notificación inválida, o publicación en formatos no reutilizables. ¿Y LA FALTA DE INTERCONEXIÓN? IMPIDE A LA PUBLICIDAD CONSEGUIR SU FIN</a:t>
            </a:r>
          </a:p>
        </p:txBody>
      </p:sp>
      <p:sp>
        <p:nvSpPr>
          <p:cNvPr id="276" name="Shape 251"/>
          <p:cNvSpPr txBox="1"/>
          <p:nvPr/>
        </p:nvSpPr>
        <p:spPr>
          <a:xfrm>
            <a:off x="8394248" y="563562"/>
            <a:ext cx="358412"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12</a:t>
            </a:r>
          </a:p>
        </p:txBody>
      </p:sp>
      <p:sp>
        <p:nvSpPr>
          <p:cNvPr id="277" name="Shape 248"/>
          <p:cNvSpPr txBox="1"/>
          <p:nvPr>
            <p:ph type="title"/>
          </p:nvPr>
        </p:nvSpPr>
        <p:spPr>
          <a:xfrm>
            <a:off x="457200" y="361393"/>
            <a:ext cx="6508750" cy="1143002"/>
          </a:xfrm>
          <a:prstGeom prst="rect">
            <a:avLst/>
          </a:prstGeom>
        </p:spPr>
        <p:txBody>
          <a:bodyPr/>
          <a:lstStyle>
            <a:lvl1pPr algn="ctr">
              <a:defRPr b="1" sz="2400">
                <a:latin typeface="+mj-lt"/>
                <a:ea typeface="+mj-ea"/>
                <a:cs typeface="+mj-cs"/>
                <a:sym typeface="Arial"/>
              </a:defRPr>
            </a:lvl1pPr>
          </a:lstStyle>
          <a:p>
            <a:pPr/>
            <a:r>
              <a:t>PUBLICIDAD DE LA ACTIVIDAD CONTRACTUAL POR MEDIOS ELECTRÓNICOS (IX)</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9" name="Marcador de texto 2"/>
          <p:cNvSpPr txBox="1"/>
          <p:nvPr>
            <p:ph type="body" idx="1"/>
          </p:nvPr>
        </p:nvSpPr>
        <p:spPr>
          <a:xfrm>
            <a:off x="457199" y="2209800"/>
            <a:ext cx="8328374" cy="3916363"/>
          </a:xfrm>
          <a:prstGeom prst="rect">
            <a:avLst/>
          </a:prstGeom>
        </p:spPr>
        <p:txBody>
          <a:bodyPr/>
          <a:lstStyle/>
          <a:p>
            <a:pPr marL="0" indent="0">
              <a:buSzTx/>
              <a:buFont typeface="Wingdings 2"/>
              <a:buNone/>
            </a:pPr>
          </a:p>
          <a:p>
            <a:pPr marL="0" indent="0">
              <a:buSzTx/>
              <a:buFont typeface="Wingdings 2"/>
              <a:buNone/>
            </a:pPr>
          </a:p>
          <a:p>
            <a:pPr marL="0" indent="0" algn="ctr">
              <a:buSzTx/>
              <a:buFont typeface="Wingdings 2"/>
              <a:buNone/>
              <a:defRPr b="1" sz="2400">
                <a:solidFill>
                  <a:srgbClr val="820101"/>
                </a:solidFill>
              </a:defRPr>
            </a:pPr>
            <a:r>
              <a:t>EL USO DE LOS MEDIOS ELECTRÓNICOS EN LA GESTIÓN DE LOS PROCEDIMIENTOS DE CONTRATACIÓN</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1" name="Marcador de texto 2"/>
          <p:cNvSpPr txBox="1"/>
          <p:nvPr>
            <p:ph type="body" idx="1"/>
          </p:nvPr>
        </p:nvSpPr>
        <p:spPr>
          <a:xfrm>
            <a:off x="457200" y="1502933"/>
            <a:ext cx="8296138" cy="4886759"/>
          </a:xfrm>
          <a:prstGeom prst="rect">
            <a:avLst/>
          </a:prstGeom>
        </p:spPr>
        <p:txBody>
          <a:bodyPr/>
          <a:lstStyle/>
          <a:p>
            <a:pPr marL="219455" indent="-219455" algn="just" defTabSz="877823">
              <a:spcBef>
                <a:spcPts val="1100"/>
              </a:spcBef>
              <a:defRPr sz="1727"/>
            </a:pPr>
            <a:r>
              <a:t>DA 15ª, 16ª y 17ª</a:t>
            </a:r>
          </a:p>
          <a:p>
            <a:pPr lvl="1" marL="463295" indent="-243839" algn="just" defTabSz="877823">
              <a:spcBef>
                <a:spcPts val="1100"/>
              </a:spcBef>
              <a:defRPr b="1" sz="1536"/>
            </a:pPr>
            <a:r>
              <a:t>Reiteraciones innecesarias:</a:t>
            </a:r>
            <a:r>
              <a:rPr b="0"/>
              <a:t> no discriminación, disponibilidad de la información, accesibilidad a los programas y aplicaciones utilizadas,  integridad y la seguridad y la acreditación temporal de las actuaciones. </a:t>
            </a:r>
          </a:p>
          <a:p>
            <a:pPr lvl="1" marL="463295" indent="-243839" algn="just" defTabSz="877823">
              <a:spcBef>
                <a:spcPts val="1100"/>
              </a:spcBef>
              <a:defRPr b="1" sz="1536"/>
            </a:pPr>
            <a:r>
              <a:t>Obligatoriedad de presentación de ofertas por medios electrónicos: </a:t>
            </a:r>
            <a:r>
              <a:rPr b="0"/>
              <a:t>pero no del tratamiento de las mismas y con excepciones (falta de disponibilidad de concretos medios electrónicos o de incapacidad de los mismos para reunir condiciones de seguridad e integridad). Círculo vicioso.</a:t>
            </a:r>
            <a:r>
              <a:t> </a:t>
            </a:r>
            <a:r>
              <a:rPr b="0" i="1"/>
              <a:t>En todo caso, motivación y justificación en cada supuesto particular</a:t>
            </a:r>
            <a:r>
              <a:rPr b="0"/>
              <a:t>. Informe específico</a:t>
            </a:r>
            <a:endParaRPr b="0"/>
          </a:p>
          <a:p>
            <a:pPr lvl="2" marL="682751" indent="-243839" algn="just" defTabSz="877823">
              <a:spcBef>
                <a:spcPts val="1100"/>
              </a:spcBef>
              <a:defRPr sz="1344"/>
            </a:pPr>
            <a:r>
              <a:t>Envío en dos fases (huella + oferta completa; copia de seguridad en soporte físico electrónico). ¿Tiene sentido?</a:t>
            </a:r>
          </a:p>
          <a:p>
            <a:pPr lvl="2" marL="682751" indent="-243839" algn="just" defTabSz="877823">
              <a:spcBef>
                <a:spcPts val="1100"/>
              </a:spcBef>
              <a:defRPr sz="1344"/>
            </a:pPr>
            <a:r>
              <a:t>Especificidad: secreto del contenido hasta el momento fijado</a:t>
            </a:r>
          </a:p>
          <a:p>
            <a:pPr lvl="2" marL="682751" indent="-243839" algn="just" defTabSz="877823">
              <a:spcBef>
                <a:spcPts val="1100"/>
              </a:spcBef>
              <a:defRPr sz="1344"/>
            </a:pPr>
            <a:r>
              <a:t>Un caso práctico de relaciones LPAC-LCSP. DA 15ª LCSP vs. Art. 68 LPAC ¿Cabe subsanación? Expediente 2/18 de la Junta Consultiva de Contratación Pública del Estado</a:t>
            </a:r>
          </a:p>
          <a:p>
            <a:pPr lvl="2" marL="682751" indent="-243839" algn="just" defTabSz="877823">
              <a:spcBef>
                <a:spcPts val="1100"/>
              </a:spcBef>
              <a:defRPr sz="1344"/>
            </a:pPr>
            <a:r>
              <a:t>Otro caso práctico concreto sobre presentación de escritos: Resolución 153/2017 del Tribunal Administrativo de Recursos Contractuales de la Junta de Andalucía</a:t>
            </a:r>
          </a:p>
        </p:txBody>
      </p:sp>
      <p:sp>
        <p:nvSpPr>
          <p:cNvPr id="282" name="Shape 251"/>
          <p:cNvSpPr txBox="1"/>
          <p:nvPr/>
        </p:nvSpPr>
        <p:spPr>
          <a:xfrm>
            <a:off x="8407476" y="563562"/>
            <a:ext cx="358412"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13</a:t>
            </a:r>
          </a:p>
        </p:txBody>
      </p:sp>
      <p:sp>
        <p:nvSpPr>
          <p:cNvPr id="283" name="Shape 248"/>
          <p:cNvSpPr txBox="1"/>
          <p:nvPr>
            <p:ph type="title"/>
          </p:nvPr>
        </p:nvSpPr>
        <p:spPr>
          <a:xfrm>
            <a:off x="457200" y="361393"/>
            <a:ext cx="6508750" cy="1143002"/>
          </a:xfrm>
          <a:prstGeom prst="rect">
            <a:avLst/>
          </a:prstGeom>
        </p:spPr>
        <p:txBody>
          <a:bodyPr/>
          <a:lstStyle>
            <a:lvl1pPr algn="ctr">
              <a:defRPr b="1" sz="2400"/>
            </a:lvl1pPr>
          </a:lstStyle>
          <a:p>
            <a:pPr/>
            <a:r>
              <a:t>REGULACIÓN GENERAL DEL USO DE LOS MEDIOS ELECTRÓNICOS (I)</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5" name="Marcador de texto 2"/>
          <p:cNvSpPr txBox="1"/>
          <p:nvPr>
            <p:ph type="body" idx="1"/>
          </p:nvPr>
        </p:nvSpPr>
        <p:spPr>
          <a:xfrm>
            <a:off x="359833" y="1704007"/>
            <a:ext cx="8477251" cy="5153994"/>
          </a:xfrm>
          <a:prstGeom prst="rect">
            <a:avLst/>
          </a:prstGeom>
        </p:spPr>
        <p:txBody>
          <a:bodyPr/>
          <a:lstStyle/>
          <a:p>
            <a:pPr marL="226313" indent="-226313" algn="just" defTabSz="905255">
              <a:spcBef>
                <a:spcPts val="1100"/>
              </a:spcBef>
              <a:defRPr sz="1782"/>
            </a:pPr>
            <a:r>
              <a:t>DA 15ª, 16ª y 17ª</a:t>
            </a:r>
            <a:r>
              <a:t>…</a:t>
            </a:r>
          </a:p>
          <a:p>
            <a:pPr lvl="1" marL="477773" indent="-251459" algn="just" defTabSz="905255">
              <a:spcBef>
                <a:spcPts val="1100"/>
              </a:spcBef>
              <a:defRPr b="1" sz="1584"/>
            </a:pPr>
            <a:r>
              <a:t>Obligatoriedad de comunicaciones y notificaciones</a:t>
            </a:r>
            <a:r>
              <a:rPr b="0"/>
              <a:t>: MEDIO EXCLUSIVO</a:t>
            </a:r>
            <a:endParaRPr sz="1782"/>
          </a:p>
          <a:p>
            <a:pPr lvl="2" marL="678941" indent="-226313" algn="just" defTabSz="905255">
              <a:lnSpc>
                <a:spcPct val="81000"/>
              </a:lnSpc>
              <a:spcBef>
                <a:spcPts val="500"/>
              </a:spcBef>
              <a:buClr>
                <a:srgbClr val="4D0000"/>
              </a:buClr>
              <a:defRPr sz="1584"/>
            </a:pPr>
            <a:r>
              <a:t>Necesidad de acreditar: fecha y hora de envío o puesta a disposición, fecha y hora de acceso por el interesado, integridad del contenido e identidad del remitente. Requisitos de validez</a:t>
            </a:r>
            <a:endParaRPr sz="1782"/>
          </a:p>
          <a:p>
            <a:pPr lvl="2" marL="678941" indent="-226313" algn="just" defTabSz="905255">
              <a:lnSpc>
                <a:spcPct val="81000"/>
              </a:lnSpc>
              <a:spcBef>
                <a:spcPts val="500"/>
              </a:spcBef>
              <a:buClr>
                <a:srgbClr val="4D0000"/>
              </a:buClr>
              <a:defRPr sz="1584"/>
            </a:pPr>
            <a:r>
              <a:t>Sólo dos medios de notificación: DEH y comparecencia electrónica</a:t>
            </a:r>
            <a:endParaRPr sz="1782"/>
          </a:p>
          <a:p>
            <a:pPr lvl="2" marL="678941" indent="-226313" algn="just" defTabSz="905255">
              <a:lnSpc>
                <a:spcPct val="81000"/>
              </a:lnSpc>
              <a:spcBef>
                <a:spcPts val="500"/>
              </a:spcBef>
              <a:buClr>
                <a:srgbClr val="4D0000"/>
              </a:buClr>
              <a:defRPr sz="1584"/>
            </a:pPr>
            <a:r>
              <a:t>¿y otros medios, tipo correo electrónico?</a:t>
            </a:r>
            <a:endParaRPr sz="1782"/>
          </a:p>
          <a:p>
            <a:pPr lvl="3" marL="905255" indent="-226313" algn="just" defTabSz="905255">
              <a:lnSpc>
                <a:spcPct val="81000"/>
              </a:lnSpc>
              <a:spcBef>
                <a:spcPts val="500"/>
              </a:spcBef>
              <a:buClr>
                <a:srgbClr val="4D0000"/>
              </a:buClr>
              <a:defRPr sz="1386"/>
            </a:pPr>
            <a:r>
              <a:t>Invalidez de la notificación </a:t>
            </a:r>
            <a:endParaRPr sz="1782"/>
          </a:p>
          <a:p>
            <a:pPr lvl="3" marL="905255" indent="-226313" algn="just" defTabSz="905255">
              <a:lnSpc>
                <a:spcPct val="81000"/>
              </a:lnSpc>
              <a:spcBef>
                <a:spcPts val="500"/>
              </a:spcBef>
              <a:buClr>
                <a:srgbClr val="4D0000"/>
              </a:buClr>
              <a:defRPr sz="1386"/>
            </a:pPr>
            <a:r>
              <a:t>No necesariamente invalidez del acto objeto de notificación </a:t>
            </a:r>
            <a:endParaRPr sz="1782"/>
          </a:p>
          <a:p>
            <a:pPr lvl="2" marL="678941" indent="-226313" algn="just" defTabSz="905255">
              <a:lnSpc>
                <a:spcPct val="81000"/>
              </a:lnSpc>
              <a:spcBef>
                <a:spcPts val="500"/>
              </a:spcBef>
              <a:buClr>
                <a:srgbClr val="4D0000"/>
              </a:buClr>
              <a:defRPr sz="1584"/>
            </a:pPr>
            <a:r>
              <a:t>Hay excepciones; y especificidades: momento del surtimiento de efectos. ¿Aviso? ¿Rechazo?</a:t>
            </a:r>
          </a:p>
          <a:p>
            <a:pPr lvl="2" marL="678941" indent="-226313" algn="just" defTabSz="905255">
              <a:lnSpc>
                <a:spcPct val="81000"/>
              </a:lnSpc>
              <a:spcBef>
                <a:spcPts val="500"/>
              </a:spcBef>
              <a:buClr>
                <a:srgbClr val="4D0000"/>
              </a:buClr>
              <a:defRPr sz="1584"/>
            </a:pPr>
            <a:r>
              <a:t>Un nuevo caso práctico: Expediente 1/18 de la Junta Consultiva de Contratación Pública del Estado</a:t>
            </a:r>
          </a:p>
          <a:p>
            <a:pPr lvl="1" marL="477773" indent="-251459" algn="just" defTabSz="905255">
              <a:spcBef>
                <a:spcPts val="1100"/>
              </a:spcBef>
              <a:defRPr b="1" sz="1584"/>
            </a:pPr>
            <a:r>
              <a:t>¿Sujetos obligados? </a:t>
            </a:r>
          </a:p>
          <a:p>
            <a:pPr lvl="2" marL="704088" indent="-251459" algn="just" defTabSz="905255">
              <a:spcBef>
                <a:spcPts val="1100"/>
              </a:spcBef>
              <a:defRPr sz="1584"/>
            </a:pPr>
            <a:r>
              <a:t>Todos (personas físicas y jurídicas) los licitadores, en cuanto a transparencia, ofertas y comunicaciones. </a:t>
            </a:r>
          </a:p>
          <a:p>
            <a:pPr lvl="2" marL="704088" indent="-251459" algn="just" defTabSz="905255">
              <a:spcBef>
                <a:spcPts val="1100"/>
              </a:spcBef>
              <a:defRPr sz="1584"/>
            </a:pPr>
            <a:r>
              <a:t>Pero, ¿y para lo demás? Presentación de recursos, acceso a información contractual, obtención de copias</a:t>
            </a:r>
            <a:r>
              <a:t>…</a:t>
            </a:r>
          </a:p>
        </p:txBody>
      </p:sp>
      <p:sp>
        <p:nvSpPr>
          <p:cNvPr id="286" name="Shape 251"/>
          <p:cNvSpPr txBox="1"/>
          <p:nvPr/>
        </p:nvSpPr>
        <p:spPr>
          <a:xfrm>
            <a:off x="8407476" y="563562"/>
            <a:ext cx="358412"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14</a:t>
            </a:r>
          </a:p>
        </p:txBody>
      </p:sp>
      <p:sp>
        <p:nvSpPr>
          <p:cNvPr id="287" name="Shape 248"/>
          <p:cNvSpPr txBox="1"/>
          <p:nvPr>
            <p:ph type="title"/>
          </p:nvPr>
        </p:nvSpPr>
        <p:spPr>
          <a:xfrm>
            <a:off x="457200" y="361393"/>
            <a:ext cx="6508750" cy="1143002"/>
          </a:xfrm>
          <a:prstGeom prst="rect">
            <a:avLst/>
          </a:prstGeom>
        </p:spPr>
        <p:txBody>
          <a:bodyPr/>
          <a:lstStyle>
            <a:lvl1pPr algn="ctr">
              <a:defRPr b="1" sz="2400">
                <a:latin typeface="+mj-lt"/>
                <a:ea typeface="+mj-ea"/>
                <a:cs typeface="+mj-cs"/>
                <a:sym typeface="Arial"/>
              </a:defRPr>
            </a:lvl1pPr>
          </a:lstStyle>
          <a:p>
            <a:pPr/>
            <a:r>
              <a:t>REGULACIÓN GENERAL DEL USO DE LOS MEDIOS ELECTRÓNICOS (II)</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5" name="Shape 233"/>
          <p:cNvSpPr txBox="1"/>
          <p:nvPr>
            <p:ph type="title"/>
          </p:nvPr>
        </p:nvSpPr>
        <p:spPr>
          <a:xfrm>
            <a:off x="468313" y="404813"/>
            <a:ext cx="6507161" cy="1143002"/>
          </a:xfrm>
          <a:prstGeom prst="rect">
            <a:avLst/>
          </a:prstGeom>
        </p:spPr>
        <p:txBody>
          <a:bodyPr/>
          <a:lstStyle>
            <a:lvl1pPr algn="ctr" defTabSz="868680">
              <a:defRPr b="1" sz="3400"/>
            </a:lvl1pPr>
          </a:lstStyle>
          <a:p>
            <a:pPr/>
            <a:r>
              <a:t>UNA OBSERVACIÓN PRELIMINAR</a:t>
            </a:r>
          </a:p>
        </p:txBody>
      </p:sp>
      <p:sp>
        <p:nvSpPr>
          <p:cNvPr id="216" name="Shape 234"/>
          <p:cNvSpPr txBox="1"/>
          <p:nvPr>
            <p:ph type="body" idx="1"/>
          </p:nvPr>
        </p:nvSpPr>
        <p:spPr>
          <a:xfrm>
            <a:off x="457200" y="2209800"/>
            <a:ext cx="7715250" cy="4171950"/>
          </a:xfrm>
          <a:prstGeom prst="rect">
            <a:avLst/>
          </a:prstGeom>
        </p:spPr>
        <p:txBody>
          <a:bodyPr/>
          <a:lstStyle/>
          <a:p>
            <a:pPr algn="just">
              <a:lnSpc>
                <a:spcPct val="72000"/>
              </a:lnSpc>
              <a:buChar char="■"/>
              <a:defRPr sz="1700"/>
            </a:pPr>
            <a:r>
              <a:t>CAMBIO DE PERSPECTIVA: Mirar desde la Administración electrónica y no desde la contratación pública</a:t>
            </a:r>
          </a:p>
          <a:p>
            <a:pPr algn="just">
              <a:lnSpc>
                <a:spcPct val="72000"/>
              </a:lnSpc>
              <a:buChar char="■"/>
              <a:defRPr sz="1700"/>
            </a:pPr>
            <a:r>
              <a:t>La Administración Pública es ya Administración electrónica: </a:t>
            </a:r>
          </a:p>
          <a:p>
            <a:pPr algn="ctr">
              <a:lnSpc>
                <a:spcPct val="72000"/>
              </a:lnSpc>
              <a:buSzTx/>
              <a:buFont typeface="Wingdings 2"/>
              <a:buNone/>
              <a:defRPr sz="1700">
                <a:solidFill>
                  <a:srgbClr val="595959"/>
                </a:solidFill>
              </a:defRPr>
            </a:pPr>
            <a:r>
              <a:t>El uso de las tecnologías de la información y las comunicaciones en las administraciones públicas, </a:t>
            </a:r>
            <a:r>
              <a:rPr>
                <a:solidFill>
                  <a:srgbClr val="0000FF"/>
                </a:solidFill>
              </a:rPr>
              <a:t>combinado con cambios organizativos y nuevas aptitudes</a:t>
            </a:r>
            <a:r>
              <a:t>, </a:t>
            </a:r>
            <a:r>
              <a:rPr>
                <a:solidFill>
                  <a:srgbClr val="FF0000"/>
                </a:solidFill>
              </a:rPr>
              <a:t>con el fin de mejorar los servicios públicos y los procesos democráticos y reforzar el apoyo a las políticas públicas</a:t>
            </a:r>
          </a:p>
          <a:p>
            <a:pPr algn="just">
              <a:lnSpc>
                <a:spcPct val="72000"/>
              </a:lnSpc>
              <a:buChar char="■"/>
              <a:defRPr sz="1700">
                <a:solidFill>
                  <a:srgbClr val="595959"/>
                </a:solidFill>
              </a:defRPr>
            </a:pPr>
            <a:r>
              <a:t>Sustantivo (Administración) + adjetivo (electrónica). Triple obligación</a:t>
            </a:r>
            <a:endParaRPr sz="1100"/>
          </a:p>
          <a:p>
            <a:pPr lvl="2" marL="685800" indent="-228600">
              <a:lnSpc>
                <a:spcPct val="72000"/>
              </a:lnSpc>
              <a:spcBef>
                <a:spcPts val="600"/>
              </a:spcBef>
              <a:buChar char="■"/>
              <a:defRPr sz="1500">
                <a:solidFill>
                  <a:srgbClr val="FF6600"/>
                </a:solidFill>
              </a:defRPr>
            </a:pPr>
            <a:r>
              <a:t>Moral</a:t>
            </a:r>
            <a:r>
              <a:rPr>
                <a:solidFill>
                  <a:srgbClr val="595959"/>
                </a:solidFill>
              </a:rPr>
              <a:t>: imprescindible (cambio de mentalidad)</a:t>
            </a:r>
            <a:r>
              <a:rPr>
                <a:solidFill>
                  <a:srgbClr val="595959"/>
                </a:solidFill>
              </a:rPr>
              <a:t>. </a:t>
            </a:r>
            <a:endParaRPr>
              <a:solidFill>
                <a:srgbClr val="595959"/>
              </a:solidFill>
            </a:endParaRPr>
          </a:p>
          <a:p>
            <a:pPr lvl="2" marL="685800" indent="-228600">
              <a:lnSpc>
                <a:spcPct val="72000"/>
              </a:lnSpc>
              <a:spcBef>
                <a:spcPts val="600"/>
              </a:spcBef>
              <a:buChar char="■"/>
              <a:defRPr sz="1500">
                <a:solidFill>
                  <a:srgbClr val="FF6600"/>
                </a:solidFill>
              </a:defRPr>
            </a:pPr>
            <a:r>
              <a:t>Formal</a:t>
            </a:r>
            <a:r>
              <a:rPr>
                <a:solidFill>
                  <a:srgbClr val="595959"/>
                </a:solidFill>
              </a:rPr>
              <a:t>: necesaria (rediseño de organización y procedimiento)</a:t>
            </a:r>
            <a:r>
              <a:rPr>
                <a:solidFill>
                  <a:srgbClr val="595959"/>
                </a:solidFill>
              </a:rPr>
              <a:t>.</a:t>
            </a:r>
            <a:endParaRPr>
              <a:solidFill>
                <a:srgbClr val="595959"/>
              </a:solidFill>
            </a:endParaRPr>
          </a:p>
          <a:p>
            <a:pPr lvl="2" marL="685800" indent="-228600">
              <a:lnSpc>
                <a:spcPct val="72000"/>
              </a:lnSpc>
              <a:spcBef>
                <a:spcPts val="600"/>
              </a:spcBef>
              <a:buChar char="■"/>
              <a:defRPr sz="1500">
                <a:solidFill>
                  <a:srgbClr val="FF6600"/>
                </a:solidFill>
              </a:defRPr>
            </a:pPr>
            <a:r>
              <a:t>Material</a:t>
            </a:r>
            <a:r>
              <a:rPr>
                <a:solidFill>
                  <a:srgbClr val="595959"/>
                </a:solidFill>
              </a:rPr>
              <a:t>: exigible jurídicamente (derechos y obligaciones)</a:t>
            </a:r>
            <a:r>
              <a:rPr>
                <a:solidFill>
                  <a:srgbClr val="595959"/>
                </a:solidFill>
              </a:rPr>
              <a:t>.</a:t>
            </a:r>
            <a:endParaRPr sz="1800"/>
          </a:p>
          <a:p>
            <a:pPr algn="just">
              <a:lnSpc>
                <a:spcPct val="72000"/>
              </a:lnSpc>
              <a:buChar char="■"/>
              <a:defRPr sz="1700">
                <a:solidFill>
                  <a:srgbClr val="595959"/>
                </a:solidFill>
              </a:defRPr>
            </a:pPr>
            <a:r>
              <a:t>Esto afecta a toda la actividad administrativa, INCLUÍDA LA ACTIVIDAD CONTRACTUAL </a:t>
            </a:r>
          </a:p>
        </p:txBody>
      </p:sp>
      <p:sp>
        <p:nvSpPr>
          <p:cNvPr id="217" name="Shape 235"/>
          <p:cNvSpPr txBox="1"/>
          <p:nvPr>
            <p:ph type="sldNum" sz="quarter" idx="4294967295"/>
          </p:nvPr>
        </p:nvSpPr>
        <p:spPr>
          <a:xfrm>
            <a:off x="375793" y="6255705"/>
            <a:ext cx="287780" cy="474337"/>
          </a:xfrm>
          <a:prstGeom prst="rect">
            <a:avLst/>
          </a:prstGeom>
          <a:extLst>
            <a:ext uri="{C572A759-6A51-4108-AA02-DFA0A04FC94B}">
              <ma14:wrappingTextBoxFlag xmlns:ma14="http://schemas.microsoft.com/office/mac/drawingml/2011/main" val="1"/>
            </a:ext>
          </a:extLst>
        </p:spPr>
        <p:txBody>
          <a:bodyPr/>
          <a:lstStyle>
            <a:lvl1pPr>
              <a:defRPr sz="2600"/>
            </a:lvl1pPr>
          </a:lstStyle>
          <a:p>
            <a:pPr/>
            <a:fld id="{86CB4B4D-7CA3-9044-876B-883B54F8677D}" type="slidenum"/>
          </a:p>
        </p:txBody>
      </p:sp>
      <p:sp>
        <p:nvSpPr>
          <p:cNvPr id="218" name="Shape 236"/>
          <p:cNvSpPr txBox="1"/>
          <p:nvPr/>
        </p:nvSpPr>
        <p:spPr>
          <a:xfrm>
            <a:off x="8418513" y="563562"/>
            <a:ext cx="231275"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9" name="Shape 264"/>
          <p:cNvSpPr txBox="1"/>
          <p:nvPr>
            <p:ph type="body" idx="1"/>
          </p:nvPr>
        </p:nvSpPr>
        <p:spPr>
          <a:xfrm>
            <a:off x="323850" y="1984470"/>
            <a:ext cx="8496622" cy="4745575"/>
          </a:xfrm>
          <a:prstGeom prst="rect">
            <a:avLst/>
          </a:prstGeom>
        </p:spPr>
        <p:txBody>
          <a:bodyPr/>
          <a:lstStyle/>
          <a:p>
            <a:pPr marL="338400" algn="just">
              <a:lnSpc>
                <a:spcPct val="64800"/>
              </a:lnSpc>
              <a:defRPr b="1" sz="1600"/>
            </a:pPr>
            <a:r>
              <a:t>La cuestión de la firma electrónica</a:t>
            </a:r>
            <a:r>
              <a:rPr b="0"/>
              <a:t>: DA 16ª: “l</a:t>
            </a:r>
            <a:r>
              <a:rPr b="0" i="1"/>
              <a:t>os órganos de contratación deberán especificar el nivel de seguridad exigido para los medios de comunicación electrónicos utilizados en las diferentes fases de cada procedimiento de contratación que deberá ser proporcional a los riesgos asociados a los intercambios de información a realizar</a:t>
            </a:r>
            <a:r>
              <a:rPr b="0"/>
              <a:t>”. PRINCIPIO DE PROPORCIONALIDAD</a:t>
            </a:r>
            <a:endParaRPr sz="1800"/>
          </a:p>
          <a:p>
            <a:pPr algn="just">
              <a:lnSpc>
                <a:spcPct val="64800"/>
              </a:lnSpc>
              <a:defRPr sz="1600"/>
            </a:pPr>
            <a:r>
              <a:t>Distinción entre identificación y autenticación</a:t>
            </a:r>
            <a:endParaRPr sz="1800"/>
          </a:p>
          <a:p>
            <a:pPr lvl="1" algn="just">
              <a:lnSpc>
                <a:spcPct val="64800"/>
              </a:lnSpc>
              <a:defRPr sz="1600"/>
            </a:pPr>
            <a:r>
              <a:t>Requisito de forma, pero sin excesivo formalismo</a:t>
            </a:r>
            <a:endParaRPr sz="1800"/>
          </a:p>
          <a:p>
            <a:pPr lvl="1" algn="just">
              <a:lnSpc>
                <a:spcPct val="64800"/>
              </a:lnSpc>
              <a:defRPr sz="1600"/>
            </a:pPr>
            <a:r>
              <a:t>¿Opción del órgano de contratación o del Ministerio?  </a:t>
            </a:r>
            <a:endParaRPr sz="1800"/>
          </a:p>
          <a:p>
            <a:pPr lvl="1" algn="just">
              <a:lnSpc>
                <a:spcPct val="64800"/>
              </a:lnSpc>
              <a:defRPr sz="1600"/>
            </a:pPr>
            <a:r>
              <a:t>La continuidad de la opción por la firma electrónica reconocida</a:t>
            </a:r>
            <a:endParaRPr sz="1800"/>
          </a:p>
          <a:p>
            <a:pPr lvl="1" algn="just">
              <a:lnSpc>
                <a:spcPct val="64800"/>
              </a:lnSpc>
              <a:defRPr sz="1600"/>
            </a:pPr>
            <a:r>
              <a:t>Un caso práctico: Resolución 31/2018, del TACP de la Comunidad de Madrid. </a:t>
            </a:r>
            <a:endParaRPr sz="1800"/>
          </a:p>
          <a:p>
            <a:pPr algn="just">
              <a:lnSpc>
                <a:spcPct val="64800"/>
              </a:lnSpc>
              <a:defRPr sz="1600"/>
            </a:pPr>
            <a:r>
              <a:t>Otras </a:t>
            </a:r>
            <a:r>
              <a:rPr b="1"/>
              <a:t>herramientas</a:t>
            </a:r>
            <a:r>
              <a:t>: </a:t>
            </a:r>
            <a:endParaRPr sz="1800"/>
          </a:p>
          <a:p>
            <a:pPr lvl="1" algn="just">
              <a:lnSpc>
                <a:spcPct val="64800"/>
              </a:lnSpc>
              <a:defRPr sz="1600"/>
            </a:pPr>
            <a:r>
              <a:t>Simplificación: DEUC </a:t>
            </a:r>
            <a:endParaRPr sz="1800"/>
          </a:p>
          <a:p>
            <a:pPr lvl="1" algn="just">
              <a:lnSpc>
                <a:spcPct val="64800"/>
              </a:lnSpc>
              <a:defRPr sz="1600"/>
            </a:pPr>
            <a:r>
              <a:t>Seguridad jurídica: sellado de tiempo </a:t>
            </a:r>
            <a:endParaRPr sz="1800"/>
          </a:p>
          <a:p>
            <a:pPr lvl="1" marL="0" indent="228600" algn="just">
              <a:lnSpc>
                <a:spcPct val="64800"/>
              </a:lnSpc>
              <a:buSzTx/>
              <a:buFont typeface="Wingdings 2"/>
              <a:buNone/>
              <a:defRPr sz="1600"/>
            </a:pPr>
            <a:r>
              <a:t> </a:t>
            </a:r>
          </a:p>
        </p:txBody>
      </p:sp>
      <p:sp>
        <p:nvSpPr>
          <p:cNvPr id="290" name="Shape 265"/>
          <p:cNvSpPr txBox="1"/>
          <p:nvPr>
            <p:ph type="sldNum" sz="quarter" idx="4294967295"/>
          </p:nvPr>
        </p:nvSpPr>
        <p:spPr>
          <a:xfrm>
            <a:off x="192155" y="6255707"/>
            <a:ext cx="471422" cy="474336"/>
          </a:xfrm>
          <a:prstGeom prst="rect">
            <a:avLst/>
          </a:prstGeom>
          <a:extLst>
            <a:ext uri="{C572A759-6A51-4108-AA02-DFA0A04FC94B}">
              <ma14:wrappingTextBoxFlag xmlns:ma14="http://schemas.microsoft.com/office/mac/drawingml/2011/main" val="1"/>
            </a:ext>
          </a:extLst>
        </p:spPr>
        <p:txBody>
          <a:bodyPr/>
          <a:lstStyle>
            <a:lvl1pPr>
              <a:defRPr sz="2600"/>
            </a:lvl1pPr>
          </a:lstStyle>
          <a:p>
            <a:pPr/>
            <a:fld id="{86CB4B4D-7CA3-9044-876B-883B54F8677D}" type="slidenum"/>
          </a:p>
        </p:txBody>
      </p:sp>
      <p:sp>
        <p:nvSpPr>
          <p:cNvPr id="291" name="Shape 266"/>
          <p:cNvSpPr txBox="1"/>
          <p:nvPr/>
        </p:nvSpPr>
        <p:spPr>
          <a:xfrm>
            <a:off x="8418513" y="563562"/>
            <a:ext cx="358412"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15</a:t>
            </a:r>
          </a:p>
        </p:txBody>
      </p:sp>
      <p:sp>
        <p:nvSpPr>
          <p:cNvPr id="292" name="Shape 248"/>
          <p:cNvSpPr txBox="1"/>
          <p:nvPr>
            <p:ph type="title"/>
          </p:nvPr>
        </p:nvSpPr>
        <p:spPr>
          <a:xfrm>
            <a:off x="457200" y="361393"/>
            <a:ext cx="6508750" cy="1143002"/>
          </a:xfrm>
          <a:prstGeom prst="rect">
            <a:avLst/>
          </a:prstGeom>
        </p:spPr>
        <p:txBody>
          <a:bodyPr/>
          <a:lstStyle>
            <a:lvl1pPr algn="ctr">
              <a:defRPr b="1" sz="2400">
                <a:latin typeface="+mj-lt"/>
                <a:ea typeface="+mj-ea"/>
                <a:cs typeface="+mj-cs"/>
                <a:sym typeface="Arial"/>
              </a:defRPr>
            </a:lvl1pPr>
          </a:lstStyle>
          <a:p>
            <a:pPr/>
            <a:r>
              <a:t>REGULACIÓN GENERAL DEL USO DE LOS MEDIOS ELECTRÓNICOS (III)</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4" name="Marcador de texto 2"/>
          <p:cNvSpPr txBox="1"/>
          <p:nvPr>
            <p:ph type="body" idx="1"/>
          </p:nvPr>
        </p:nvSpPr>
        <p:spPr>
          <a:xfrm>
            <a:off x="457200" y="1852172"/>
            <a:ext cx="8296138" cy="4886759"/>
          </a:xfrm>
          <a:prstGeom prst="rect">
            <a:avLst/>
          </a:prstGeom>
        </p:spPr>
        <p:txBody>
          <a:bodyPr/>
          <a:lstStyle/>
          <a:p>
            <a:pPr marL="224027" indent="-224027" algn="just" defTabSz="896111">
              <a:spcBef>
                <a:spcPts val="1100"/>
              </a:spcBef>
              <a:defRPr b="1" sz="1568"/>
            </a:pPr>
            <a:r>
              <a:t>Actuación administrativa automatizada y subasta electrónica </a:t>
            </a:r>
            <a:endParaRPr sz="1764"/>
          </a:p>
          <a:p>
            <a:pPr lvl="2" marL="672084" indent="-224027" algn="just" defTabSz="896111">
              <a:lnSpc>
                <a:spcPct val="81000"/>
              </a:lnSpc>
              <a:spcBef>
                <a:spcPts val="500"/>
              </a:spcBef>
              <a:buClr>
                <a:srgbClr val="4D0000"/>
              </a:buClr>
              <a:defRPr sz="1568"/>
            </a:pPr>
            <a:r>
              <a:t>Un reto para el Derecho: teorías del órgano y del acto</a:t>
            </a:r>
          </a:p>
          <a:p>
            <a:pPr lvl="2" marL="672084" indent="-224027" algn="just" defTabSz="896111">
              <a:lnSpc>
                <a:spcPct val="81000"/>
              </a:lnSpc>
              <a:spcBef>
                <a:spcPts val="500"/>
              </a:spcBef>
              <a:buClr>
                <a:srgbClr val="4D0000"/>
              </a:buClr>
              <a:defRPr sz="1568"/>
            </a:pPr>
            <a:r>
              <a:t>Un medio útil, pero tímidamente regulado</a:t>
            </a:r>
          </a:p>
          <a:p>
            <a:pPr lvl="3" marL="896111" indent="-224027" algn="just" defTabSz="896111">
              <a:lnSpc>
                <a:spcPct val="81000"/>
              </a:lnSpc>
              <a:spcBef>
                <a:spcPts val="500"/>
              </a:spcBef>
              <a:buClr>
                <a:srgbClr val="4D0000"/>
              </a:buClr>
              <a:defRPr sz="1372">
                <a:solidFill>
                  <a:srgbClr val="000000"/>
                </a:solidFill>
              </a:defRPr>
            </a:pPr>
            <a:r>
              <a:t>Instrumento de adjudicación del contrato, mediante clasificación automatizada de ofertas</a:t>
            </a:r>
          </a:p>
          <a:p>
            <a:pPr lvl="3" marL="896111" indent="-224027" algn="just" defTabSz="896111">
              <a:lnSpc>
                <a:spcPct val="81000"/>
              </a:lnSpc>
              <a:spcBef>
                <a:spcPts val="500"/>
              </a:spcBef>
              <a:buClr>
                <a:srgbClr val="4D0000"/>
              </a:buClr>
              <a:defRPr sz="1372">
                <a:solidFill>
                  <a:srgbClr val="000000"/>
                </a:solidFill>
              </a:defRPr>
            </a:pPr>
            <a:r>
              <a:t>Proceso electrónico repetitivo</a:t>
            </a:r>
            <a:endParaRPr sz="1764"/>
          </a:p>
          <a:p>
            <a:pPr lvl="3" marL="896111" indent="-224027" algn="just" defTabSz="896111">
              <a:lnSpc>
                <a:spcPct val="81000"/>
              </a:lnSpc>
              <a:spcBef>
                <a:spcPts val="500"/>
              </a:spcBef>
              <a:buClr>
                <a:srgbClr val="4D0000"/>
              </a:buClr>
              <a:defRPr sz="1372">
                <a:solidFill>
                  <a:srgbClr val="000000"/>
                </a:solidFill>
              </a:defRPr>
            </a:pPr>
            <a:r>
              <a:t>Su espacio: parametrización (precio y valores objetivos cuantificables)</a:t>
            </a:r>
          </a:p>
          <a:p>
            <a:pPr lvl="2" marL="672084" indent="-224027" algn="just" defTabSz="896111">
              <a:lnSpc>
                <a:spcPct val="81000"/>
              </a:lnSpc>
              <a:spcBef>
                <a:spcPts val="500"/>
              </a:spcBef>
              <a:buClr>
                <a:srgbClr val="4D0000"/>
              </a:buClr>
              <a:defRPr sz="1568"/>
            </a:pPr>
            <a:r>
              <a:t>Una reflexión en voz alta: ¿necesitamos mesa para todo?</a:t>
            </a:r>
            <a:endParaRPr sz="1764"/>
          </a:p>
          <a:p>
            <a:pPr lvl="3" marL="896111" indent="-224027" algn="just" defTabSz="896111">
              <a:lnSpc>
                <a:spcPct val="81000"/>
              </a:lnSpc>
              <a:spcBef>
                <a:spcPts val="500"/>
              </a:spcBef>
              <a:buClr>
                <a:srgbClr val="4D0000"/>
              </a:buClr>
              <a:defRPr sz="1568"/>
            </a:pPr>
            <a:r>
              <a:t>Primera valoración de las ofertas</a:t>
            </a:r>
            <a:endParaRPr sz="1764"/>
          </a:p>
          <a:p>
            <a:pPr lvl="3" marL="896111" indent="-224027" algn="just" defTabSz="896111">
              <a:lnSpc>
                <a:spcPct val="81000"/>
              </a:lnSpc>
              <a:spcBef>
                <a:spcPts val="500"/>
              </a:spcBef>
              <a:buClr>
                <a:srgbClr val="4D0000"/>
              </a:buClr>
              <a:defRPr sz="1568"/>
            </a:pPr>
            <a:r>
              <a:t>Eleva la propuesta al órgano de contratación</a:t>
            </a:r>
          </a:p>
          <a:p>
            <a:pPr marL="224027" indent="-224027" algn="just" defTabSz="896111">
              <a:spcBef>
                <a:spcPts val="1100"/>
              </a:spcBef>
              <a:defRPr b="1" sz="1568"/>
            </a:pPr>
            <a:r>
              <a:t>Los catálogos electrónicos </a:t>
            </a:r>
            <a:endParaRPr sz="1764"/>
          </a:p>
          <a:p>
            <a:pPr lvl="3" marL="921004" indent="-248920" algn="just" defTabSz="896111">
              <a:spcBef>
                <a:spcPts val="1100"/>
              </a:spcBef>
              <a:defRPr sz="1372"/>
            </a:pPr>
            <a:r>
              <a:t>Técnica de presentación de ofertas (particularmente, en relación con acuerdos marcos o sistemas dinámicos de contratación)</a:t>
            </a:r>
          </a:p>
          <a:p>
            <a:pPr lvl="3" marL="921004" indent="-248920" algn="just" defTabSz="896111">
              <a:spcBef>
                <a:spcPts val="1100"/>
              </a:spcBef>
              <a:defRPr sz="1372"/>
            </a:pPr>
            <a:r>
              <a:t>Documento electrónico con descripción de bienes y servicios del proveedor y sus precios. Sólo cuando cabe estandarización previa</a:t>
            </a:r>
          </a:p>
          <a:p>
            <a:pPr lvl="3" marL="921004" indent="-248920" algn="just" defTabSz="896111">
              <a:spcBef>
                <a:spcPts val="1100"/>
              </a:spcBef>
              <a:defRPr sz="1372"/>
            </a:pPr>
            <a:r>
              <a:t>Permite el procesamiento electrónico</a:t>
            </a:r>
          </a:p>
          <a:p>
            <a:pPr lvl="3" marL="921004" indent="-248920" algn="just" defTabSz="896111">
              <a:spcBef>
                <a:spcPts val="1100"/>
              </a:spcBef>
              <a:defRPr sz="1372"/>
            </a:pPr>
            <a:r>
              <a:t>Pero no previsto en la LCSP: incumplimiento DUE (pero no aplicabilidad directa)</a:t>
            </a:r>
          </a:p>
        </p:txBody>
      </p:sp>
      <p:sp>
        <p:nvSpPr>
          <p:cNvPr id="295" name="Shape 251"/>
          <p:cNvSpPr txBox="1"/>
          <p:nvPr/>
        </p:nvSpPr>
        <p:spPr>
          <a:xfrm>
            <a:off x="8407476" y="563562"/>
            <a:ext cx="358412"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16</a:t>
            </a:r>
          </a:p>
        </p:txBody>
      </p:sp>
      <p:sp>
        <p:nvSpPr>
          <p:cNvPr id="296" name="Shape 248"/>
          <p:cNvSpPr txBox="1"/>
          <p:nvPr>
            <p:ph type="title"/>
          </p:nvPr>
        </p:nvSpPr>
        <p:spPr>
          <a:xfrm>
            <a:off x="457200" y="361393"/>
            <a:ext cx="6508750" cy="1143002"/>
          </a:xfrm>
          <a:prstGeom prst="rect">
            <a:avLst/>
          </a:prstGeom>
        </p:spPr>
        <p:txBody>
          <a:bodyPr/>
          <a:lstStyle>
            <a:lvl1pPr algn="ctr">
              <a:defRPr b="1" sz="2400">
                <a:latin typeface="+mj-lt"/>
                <a:ea typeface="+mj-ea"/>
                <a:cs typeface="+mj-cs"/>
                <a:sym typeface="Arial"/>
              </a:defRPr>
            </a:lvl1pPr>
          </a:lstStyle>
          <a:p>
            <a:pPr/>
            <a:r>
              <a:t>ALGUNAS CUESTIONES ADICIONALES</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8" name="Shape 269"/>
          <p:cNvSpPr txBox="1"/>
          <p:nvPr>
            <p:ph type="body" idx="1"/>
          </p:nvPr>
        </p:nvSpPr>
        <p:spPr>
          <a:xfrm>
            <a:off x="468313" y="2005940"/>
            <a:ext cx="8135936" cy="4724105"/>
          </a:xfrm>
          <a:prstGeom prst="rect">
            <a:avLst/>
          </a:prstGeom>
        </p:spPr>
        <p:txBody>
          <a:bodyPr/>
          <a:lstStyle/>
          <a:p>
            <a:pPr algn="just">
              <a:lnSpc>
                <a:spcPct val="90000"/>
              </a:lnSpc>
              <a:spcBef>
                <a:spcPts val="1200"/>
              </a:spcBef>
            </a:pPr>
            <a:r>
              <a:t>Sistemas y soluciones tecnológicas: D.A. 2ª LPAC y reutilización</a:t>
            </a:r>
          </a:p>
          <a:p>
            <a:pPr algn="just">
              <a:lnSpc>
                <a:spcPct val="90000"/>
              </a:lnSpc>
              <a:spcBef>
                <a:spcPts val="1200"/>
              </a:spcBef>
            </a:pPr>
            <a:r>
              <a:t>Voces sobre la DF 6ª LCSP </a:t>
            </a:r>
            <a:endParaRPr sz="1600"/>
          </a:p>
          <a:p>
            <a:pPr marL="0" indent="0" algn="just">
              <a:lnSpc>
                <a:spcPct val="90000"/>
              </a:lnSpc>
              <a:spcBef>
                <a:spcPts val="1200"/>
              </a:spcBef>
              <a:buSzTx/>
              <a:buFont typeface="Wingdings 2"/>
              <a:buNone/>
              <a:defRPr i="1" sz="1800"/>
            </a:pPr>
            <a:r>
              <a:t>1. Se autoriza al Ministro de Hacienda y Función Pública para aprobar, previo dictamen del Consejo de Estado, las normas de desarrollo de la disposición adicional decimosexta que puedan ser necesarias para hacer plenamente efectivo el uso de medios electrónicos, informáticos o telemáticos en los procedimientos regulados en esta Ley.</a:t>
            </a:r>
          </a:p>
          <a:p>
            <a:pPr lvl="2" algn="just">
              <a:lnSpc>
                <a:spcPct val="90000"/>
              </a:lnSpc>
              <a:defRPr sz="1800">
                <a:solidFill>
                  <a:srgbClr val="000000"/>
                </a:solidFill>
              </a:defRPr>
            </a:pPr>
            <a:r>
              <a:t>Con una LCSP reglamentista y el conjunto LPAC-LRJSP, no es necesario esperar a desarrollo reglamentario para aplicar la norma (además, incumplimiento DIR). </a:t>
            </a:r>
          </a:p>
          <a:p>
            <a:pPr lvl="2" algn="just">
              <a:lnSpc>
                <a:spcPct val="90000"/>
              </a:lnSpc>
              <a:defRPr sz="1800">
                <a:solidFill>
                  <a:srgbClr val="000000"/>
                </a:solidFill>
              </a:defRPr>
            </a:pPr>
            <a:r>
              <a:t>Sin contratación electrónica se resienten los fines de la LCSP </a:t>
            </a:r>
          </a:p>
          <a:p>
            <a:pPr lvl="2" algn="just">
              <a:lnSpc>
                <a:spcPct val="90000"/>
              </a:lnSpc>
              <a:defRPr sz="1800">
                <a:solidFill>
                  <a:srgbClr val="000000"/>
                </a:solidFill>
              </a:defRPr>
            </a:pPr>
            <a:r>
              <a:t>Pero existe el riesgo: el curioso caso de la St TSJ Albacete</a:t>
            </a:r>
          </a:p>
        </p:txBody>
      </p:sp>
      <p:sp>
        <p:nvSpPr>
          <p:cNvPr id="299" name="Shape 270"/>
          <p:cNvSpPr txBox="1"/>
          <p:nvPr>
            <p:ph type="sldNum" sz="quarter" idx="4294967295"/>
          </p:nvPr>
        </p:nvSpPr>
        <p:spPr>
          <a:xfrm>
            <a:off x="192155" y="6255707"/>
            <a:ext cx="471422" cy="474336"/>
          </a:xfrm>
          <a:prstGeom prst="rect">
            <a:avLst/>
          </a:prstGeom>
          <a:extLst>
            <a:ext uri="{C572A759-6A51-4108-AA02-DFA0A04FC94B}">
              <ma14:wrappingTextBoxFlag xmlns:ma14="http://schemas.microsoft.com/office/mac/drawingml/2011/main" val="1"/>
            </a:ext>
          </a:extLst>
        </p:spPr>
        <p:txBody>
          <a:bodyPr/>
          <a:lstStyle>
            <a:lvl1pPr>
              <a:defRPr sz="2600"/>
            </a:lvl1pPr>
          </a:lstStyle>
          <a:p>
            <a:pPr/>
            <a:fld id="{86CB4B4D-7CA3-9044-876B-883B54F8677D}" type="slidenum"/>
          </a:p>
        </p:txBody>
      </p:sp>
      <p:sp>
        <p:nvSpPr>
          <p:cNvPr id="300" name="Shape 271"/>
          <p:cNvSpPr txBox="1"/>
          <p:nvPr/>
        </p:nvSpPr>
        <p:spPr>
          <a:xfrm>
            <a:off x="8418513" y="563562"/>
            <a:ext cx="358412"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17</a:t>
            </a:r>
          </a:p>
        </p:txBody>
      </p:sp>
      <p:sp>
        <p:nvSpPr>
          <p:cNvPr id="301" name="Título 1"/>
          <p:cNvSpPr txBox="1"/>
          <p:nvPr/>
        </p:nvSpPr>
        <p:spPr>
          <a:xfrm>
            <a:off x="468313" y="563562"/>
            <a:ext cx="6507161" cy="94842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normAutofit fontScale="100000" lnSpcReduction="0"/>
          </a:bodyPr>
          <a:lstStyle>
            <a:lvl1pPr algn="ctr">
              <a:defRPr sz="2700">
                <a:solidFill>
                  <a:schemeClr val="accent1"/>
                </a:solidFill>
                <a:latin typeface="Century Gothic"/>
                <a:ea typeface="Century Gothic"/>
                <a:cs typeface="Century Gothic"/>
                <a:sym typeface="Century Gothic"/>
              </a:defRPr>
            </a:lvl1pPr>
          </a:lstStyle>
          <a:p>
            <a:pPr/>
            <a:r>
              <a:t>UNA DOBLE CONSIDERACIÓN FINAL</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3" name="Shape 363"/>
          <p:cNvSpPr txBox="1"/>
          <p:nvPr>
            <p:ph type="title"/>
          </p:nvPr>
        </p:nvSpPr>
        <p:spPr>
          <a:xfrm>
            <a:off x="468313" y="260350"/>
            <a:ext cx="6507161" cy="1143000"/>
          </a:xfrm>
          <a:prstGeom prst="rect">
            <a:avLst/>
          </a:prstGeom>
        </p:spPr>
        <p:txBody>
          <a:bodyPr/>
          <a:lstStyle>
            <a:lvl1pPr algn="ctr">
              <a:defRPr b="1"/>
            </a:lvl1pPr>
          </a:lstStyle>
          <a:p>
            <a:pPr/>
            <a:r>
              <a:t>RETOS PENDIENTES </a:t>
            </a:r>
          </a:p>
        </p:txBody>
      </p:sp>
      <p:sp>
        <p:nvSpPr>
          <p:cNvPr id="304" name="Shape 364"/>
          <p:cNvSpPr txBox="1"/>
          <p:nvPr>
            <p:ph type="body" idx="1"/>
          </p:nvPr>
        </p:nvSpPr>
        <p:spPr>
          <a:xfrm>
            <a:off x="468313" y="1984472"/>
            <a:ext cx="8208961" cy="4469682"/>
          </a:xfrm>
          <a:prstGeom prst="rect">
            <a:avLst/>
          </a:prstGeom>
        </p:spPr>
        <p:txBody>
          <a:bodyPr/>
          <a:lstStyle/>
          <a:p>
            <a:pPr algn="just">
              <a:lnSpc>
                <a:spcPct val="80000"/>
              </a:lnSpc>
              <a:defRPr sz="1500"/>
            </a:pPr>
            <a:r>
              <a:t>Cumplimiento de las nuevas obligaciones: tomarse la norma en serio</a:t>
            </a:r>
          </a:p>
          <a:p>
            <a:pPr algn="just">
              <a:lnSpc>
                <a:spcPct val="80000"/>
              </a:lnSpc>
              <a:defRPr sz="1500"/>
            </a:pPr>
            <a:r>
              <a:t>Buen uso de las TIC</a:t>
            </a:r>
          </a:p>
          <a:p>
            <a:pPr lvl="1" algn="just">
              <a:lnSpc>
                <a:spcPct val="80000"/>
              </a:lnSpc>
              <a:defRPr sz="1500"/>
            </a:pPr>
            <a:r>
              <a:t>Opción por la licitación electrónica</a:t>
            </a:r>
          </a:p>
          <a:p>
            <a:pPr lvl="1" algn="just">
              <a:lnSpc>
                <a:spcPct val="80000"/>
              </a:lnSpc>
              <a:defRPr sz="1500"/>
            </a:pPr>
            <a:r>
              <a:t>No sumisión a la dictadura de las plataformas comerciales</a:t>
            </a:r>
          </a:p>
          <a:p>
            <a:pPr lvl="1" algn="just">
              <a:lnSpc>
                <a:spcPct val="80000"/>
              </a:lnSpc>
              <a:defRPr sz="1500"/>
            </a:pPr>
            <a:r>
              <a:t>No sólo transparencia formal (qué contratamos), sino también transparencia sustantiva (cómo contratamos)</a:t>
            </a:r>
          </a:p>
          <a:p>
            <a:pPr lvl="1" algn="just">
              <a:lnSpc>
                <a:spcPct val="80000"/>
              </a:lnSpc>
              <a:defRPr sz="1500"/>
            </a:pPr>
            <a:r>
              <a:t>No únicamente órganos como la Oficina Independiente de Regulación y Supervisión de la Contratación (velar por cumplimiento obligaciones publicidad); ni estrategias (Estrategia Nacional de Contratación Pública (generalizar uso contratación electrónica y combatir la corrupción). Nos toca a todos. PROFESIONALIZACIÓN</a:t>
            </a:r>
          </a:p>
          <a:p>
            <a:pPr lvl="1" algn="just">
              <a:lnSpc>
                <a:spcPct val="80000"/>
              </a:lnSpc>
              <a:defRPr sz="1500"/>
            </a:pPr>
            <a:r>
              <a:t>Cooperación con los sectores y agentes afectados</a:t>
            </a:r>
          </a:p>
          <a:p>
            <a:pPr algn="just">
              <a:lnSpc>
                <a:spcPct val="80000"/>
              </a:lnSpc>
              <a:defRPr sz="1500"/>
            </a:pPr>
            <a:r>
              <a:t>De nada nos sirve imponer obligaciones y apostar por los medios electrónicos si ello no trae consigo una mejora: contratación e innovación</a:t>
            </a:r>
          </a:p>
        </p:txBody>
      </p:sp>
      <p:sp>
        <p:nvSpPr>
          <p:cNvPr id="305" name="Shape 365"/>
          <p:cNvSpPr txBox="1"/>
          <p:nvPr>
            <p:ph type="sldNum" sz="quarter" idx="4294967295"/>
          </p:nvPr>
        </p:nvSpPr>
        <p:spPr>
          <a:xfrm>
            <a:off x="192151" y="6255705"/>
            <a:ext cx="471422" cy="474337"/>
          </a:xfrm>
          <a:prstGeom prst="rect">
            <a:avLst/>
          </a:prstGeom>
          <a:extLst>
            <a:ext uri="{C572A759-6A51-4108-AA02-DFA0A04FC94B}">
              <ma14:wrappingTextBoxFlag xmlns:ma14="http://schemas.microsoft.com/office/mac/drawingml/2011/main" val="1"/>
            </a:ext>
          </a:extLst>
        </p:spPr>
        <p:txBody>
          <a:bodyPr/>
          <a:lstStyle>
            <a:lvl1pPr>
              <a:defRPr sz="2600"/>
            </a:lvl1pPr>
          </a:lstStyle>
          <a:p>
            <a:pPr/>
            <a:fld id="{86CB4B4D-7CA3-9044-876B-883B54F8677D}" type="slidenum"/>
          </a:p>
        </p:txBody>
      </p:sp>
      <p:sp>
        <p:nvSpPr>
          <p:cNvPr id="306" name="Shape 366"/>
          <p:cNvSpPr txBox="1"/>
          <p:nvPr/>
        </p:nvSpPr>
        <p:spPr>
          <a:xfrm>
            <a:off x="8418513" y="563562"/>
            <a:ext cx="358412"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18</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Shape 238"/>
          <p:cNvSpPr txBox="1"/>
          <p:nvPr>
            <p:ph type="title"/>
          </p:nvPr>
        </p:nvSpPr>
        <p:spPr>
          <a:xfrm>
            <a:off x="468313" y="404813"/>
            <a:ext cx="6507161" cy="1143002"/>
          </a:xfrm>
          <a:prstGeom prst="rect">
            <a:avLst/>
          </a:prstGeom>
        </p:spPr>
        <p:txBody>
          <a:bodyPr/>
          <a:lstStyle>
            <a:lvl1pPr algn="ctr" defTabSz="859536">
              <a:defRPr b="1" sz="3300"/>
            </a:lvl1pPr>
          </a:lstStyle>
          <a:p>
            <a:pPr/>
            <a:r>
              <a:t>CONSIDERACIONES GENERALES (I)</a:t>
            </a:r>
          </a:p>
        </p:txBody>
      </p:sp>
      <p:sp>
        <p:nvSpPr>
          <p:cNvPr id="221" name="Shape 239"/>
          <p:cNvSpPr txBox="1"/>
          <p:nvPr>
            <p:ph type="body" idx="1"/>
          </p:nvPr>
        </p:nvSpPr>
        <p:spPr>
          <a:xfrm>
            <a:off x="457200" y="2209800"/>
            <a:ext cx="8192590" cy="3916363"/>
          </a:xfrm>
          <a:prstGeom prst="rect">
            <a:avLst/>
          </a:prstGeom>
        </p:spPr>
        <p:txBody>
          <a:bodyPr/>
          <a:lstStyle/>
          <a:p>
            <a:pPr marL="0" indent="0" algn="ctr">
              <a:buSzTx/>
              <a:buFont typeface="Wingdings 2"/>
              <a:buNone/>
              <a:defRPr b="1" sz="2400"/>
            </a:pPr>
          </a:p>
          <a:p>
            <a:pPr marL="0" indent="0" algn="ctr">
              <a:buSzTx/>
              <a:buFont typeface="Wingdings 2"/>
              <a:buNone/>
              <a:defRPr b="1" sz="2400"/>
            </a:pPr>
            <a:r>
              <a:t>CONCEPTO DE CONTRATACIÓN PÚBLICA ELECTRÓNICA</a:t>
            </a:r>
          </a:p>
          <a:p>
            <a:pPr lvl="1" marL="0" indent="228600" algn="ctr">
              <a:spcBef>
                <a:spcPts val="600"/>
              </a:spcBef>
              <a:buSzTx/>
              <a:buFont typeface="Wingdings 2"/>
              <a:buNone/>
            </a:pPr>
            <a:r>
              <a:t>Uso de las tecnologías de la información y las comunicaciones en la contratación del sector público, </a:t>
            </a:r>
            <a:r>
              <a:rPr>
                <a:solidFill>
                  <a:srgbClr val="0000FF"/>
                </a:solidFill>
              </a:rPr>
              <a:t>combinado con cambios organizativos y procedimentales,</a:t>
            </a:r>
            <a:r>
              <a:t> </a:t>
            </a:r>
            <a:r>
              <a:rPr>
                <a:solidFill>
                  <a:srgbClr val="FF0000"/>
                </a:solidFill>
              </a:rPr>
              <a:t>con el fin de garantizar el cumplimiento de los principios de transparencia, libre competencia, no discriminación y eficaz utilización de los fondos públicos y de innovar la organización y el procedimiento para la adquisición de bienes y servicios </a:t>
            </a:r>
            <a:r>
              <a:t> </a:t>
            </a:r>
          </a:p>
        </p:txBody>
      </p:sp>
      <p:sp>
        <p:nvSpPr>
          <p:cNvPr id="222" name="Shape 240"/>
          <p:cNvSpPr txBox="1"/>
          <p:nvPr>
            <p:ph type="sldNum" sz="quarter" idx="4294967295"/>
          </p:nvPr>
        </p:nvSpPr>
        <p:spPr>
          <a:xfrm>
            <a:off x="375793" y="6255705"/>
            <a:ext cx="287780" cy="474337"/>
          </a:xfrm>
          <a:prstGeom prst="rect">
            <a:avLst/>
          </a:prstGeom>
          <a:extLst>
            <a:ext uri="{C572A759-6A51-4108-AA02-DFA0A04FC94B}">
              <ma14:wrappingTextBoxFlag xmlns:ma14="http://schemas.microsoft.com/office/mac/drawingml/2011/main" val="1"/>
            </a:ext>
          </a:extLst>
        </p:spPr>
        <p:txBody>
          <a:bodyPr/>
          <a:lstStyle>
            <a:lvl1pPr>
              <a:defRPr sz="2600"/>
            </a:lvl1pPr>
          </a:lstStyle>
          <a:p>
            <a:pPr/>
            <a:fld id="{86CB4B4D-7CA3-9044-876B-883B54F8677D}" type="slidenum"/>
          </a:p>
        </p:txBody>
      </p:sp>
      <p:sp>
        <p:nvSpPr>
          <p:cNvPr id="223" name="Shape 241"/>
          <p:cNvSpPr txBox="1"/>
          <p:nvPr/>
        </p:nvSpPr>
        <p:spPr>
          <a:xfrm>
            <a:off x="8418513" y="563562"/>
            <a:ext cx="231275"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2</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5" name="Shape 233"/>
          <p:cNvSpPr txBox="1"/>
          <p:nvPr>
            <p:ph type="title"/>
          </p:nvPr>
        </p:nvSpPr>
        <p:spPr>
          <a:xfrm>
            <a:off x="468313" y="404813"/>
            <a:ext cx="6507161" cy="1143002"/>
          </a:xfrm>
          <a:prstGeom prst="rect">
            <a:avLst/>
          </a:prstGeom>
        </p:spPr>
        <p:txBody>
          <a:bodyPr/>
          <a:lstStyle>
            <a:lvl1pPr algn="ctr" defTabSz="868680">
              <a:defRPr b="1" sz="3400"/>
            </a:lvl1pPr>
          </a:lstStyle>
          <a:p>
            <a:pPr/>
            <a:r>
              <a:t>CONSIDERACIONES GENERALES (II)</a:t>
            </a:r>
          </a:p>
        </p:txBody>
      </p:sp>
      <p:sp>
        <p:nvSpPr>
          <p:cNvPr id="226" name="Shape 234"/>
          <p:cNvSpPr txBox="1"/>
          <p:nvPr>
            <p:ph type="body" idx="1"/>
          </p:nvPr>
        </p:nvSpPr>
        <p:spPr>
          <a:xfrm>
            <a:off x="457200" y="1838942"/>
            <a:ext cx="8192590" cy="4789191"/>
          </a:xfrm>
          <a:prstGeom prst="rect">
            <a:avLst/>
          </a:prstGeom>
        </p:spPr>
        <p:txBody>
          <a:bodyPr/>
          <a:lstStyle/>
          <a:p>
            <a:pPr algn="just">
              <a:lnSpc>
                <a:spcPct val="90000"/>
              </a:lnSpc>
              <a:buChar char="■"/>
              <a:defRPr sz="1900"/>
            </a:pPr>
            <a:r>
              <a:t>UNA </a:t>
            </a:r>
            <a:r>
              <a:rPr b="1" u="sng"/>
              <a:t>DOBLE PREMISA</a:t>
            </a:r>
            <a:r>
              <a:t>: </a:t>
            </a:r>
          </a:p>
          <a:p>
            <a:pPr lvl="1" algn="just">
              <a:lnSpc>
                <a:spcPct val="90000"/>
              </a:lnSpc>
              <a:buChar char="■"/>
              <a:defRPr b="1" sz="1900"/>
            </a:pPr>
            <a:r>
              <a:t>Timidez</a:t>
            </a:r>
            <a:r>
              <a:rPr b="0"/>
              <a:t> </a:t>
            </a:r>
            <a:r>
              <a:t>de la Dir </a:t>
            </a:r>
            <a:r>
              <a:rPr b="0"/>
              <a:t>en cuanto a la regulación del uso de los medios electrónicos</a:t>
            </a:r>
          </a:p>
          <a:p>
            <a:pPr lvl="2" algn="just">
              <a:lnSpc>
                <a:spcPct val="90000"/>
              </a:lnSpc>
              <a:buChar char="■"/>
              <a:defRPr sz="1900"/>
            </a:pPr>
            <a:r>
              <a:t>Sólo comunicaciones (ofertas) y notificaciones</a:t>
            </a:r>
          </a:p>
          <a:p>
            <a:pPr lvl="2" algn="just">
              <a:lnSpc>
                <a:spcPct val="90000"/>
              </a:lnSpc>
              <a:buChar char="■"/>
              <a:defRPr sz="1900"/>
            </a:pPr>
            <a:r>
              <a:t>Libertad para licitación electrónica</a:t>
            </a:r>
          </a:p>
          <a:p>
            <a:pPr lvl="2" algn="just">
              <a:lnSpc>
                <a:spcPct val="90000"/>
              </a:lnSpc>
              <a:buChar char="■"/>
              <a:defRPr sz="1900"/>
            </a:pPr>
            <a:r>
              <a:t>No exigencias respecto del interior de la Administración ni de las relaciones interadministrativas</a:t>
            </a:r>
          </a:p>
          <a:p>
            <a:pPr lvl="2" algn="just">
              <a:lnSpc>
                <a:spcPct val="90000"/>
              </a:lnSpc>
              <a:buChar char="■"/>
              <a:defRPr sz="1900"/>
            </a:pPr>
            <a:r>
              <a:t>CRÍTICA: </a:t>
            </a:r>
          </a:p>
          <a:p>
            <a:pPr lvl="3" algn="just">
              <a:lnSpc>
                <a:spcPct val="90000"/>
              </a:lnSpc>
              <a:buChar char="■"/>
              <a:defRPr sz="1600"/>
            </a:pPr>
            <a:r>
              <a:t>A la propia Directiva (incoherencia entre propuestas y regulación)</a:t>
            </a:r>
            <a:endParaRPr sz="1900"/>
          </a:p>
          <a:p>
            <a:pPr lvl="3" algn="just">
              <a:lnSpc>
                <a:spcPct val="90000"/>
              </a:lnSpc>
              <a:buChar char="■"/>
              <a:defRPr sz="1600"/>
            </a:pPr>
            <a:r>
              <a:t>Al legislador español: transponer no es copiar literalmente</a:t>
            </a:r>
          </a:p>
        </p:txBody>
      </p:sp>
      <p:sp>
        <p:nvSpPr>
          <p:cNvPr id="227" name="Shape 235"/>
          <p:cNvSpPr txBox="1"/>
          <p:nvPr>
            <p:ph type="sldNum" sz="quarter" idx="4294967295"/>
          </p:nvPr>
        </p:nvSpPr>
        <p:spPr>
          <a:xfrm>
            <a:off x="375793" y="6255705"/>
            <a:ext cx="287780" cy="474337"/>
          </a:xfrm>
          <a:prstGeom prst="rect">
            <a:avLst/>
          </a:prstGeom>
          <a:extLst>
            <a:ext uri="{C572A759-6A51-4108-AA02-DFA0A04FC94B}">
              <ma14:wrappingTextBoxFlag xmlns:ma14="http://schemas.microsoft.com/office/mac/drawingml/2011/main" val="1"/>
            </a:ext>
          </a:extLst>
        </p:spPr>
        <p:txBody>
          <a:bodyPr/>
          <a:lstStyle>
            <a:lvl1pPr>
              <a:defRPr sz="2600"/>
            </a:lvl1pPr>
          </a:lstStyle>
          <a:p>
            <a:pPr/>
            <a:fld id="{86CB4B4D-7CA3-9044-876B-883B54F8677D}" type="slidenum"/>
          </a:p>
        </p:txBody>
      </p:sp>
      <p:sp>
        <p:nvSpPr>
          <p:cNvPr id="228" name="Shape 236"/>
          <p:cNvSpPr txBox="1"/>
          <p:nvPr/>
        </p:nvSpPr>
        <p:spPr>
          <a:xfrm>
            <a:off x="8431741" y="563562"/>
            <a:ext cx="231275"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3</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0" name="Shape 233"/>
          <p:cNvSpPr txBox="1"/>
          <p:nvPr>
            <p:ph type="title"/>
          </p:nvPr>
        </p:nvSpPr>
        <p:spPr>
          <a:xfrm>
            <a:off x="468313" y="404813"/>
            <a:ext cx="6507161" cy="1143002"/>
          </a:xfrm>
          <a:prstGeom prst="rect">
            <a:avLst/>
          </a:prstGeom>
        </p:spPr>
        <p:txBody>
          <a:bodyPr/>
          <a:lstStyle>
            <a:lvl1pPr algn="ctr" defTabSz="868680">
              <a:defRPr b="1" sz="3400"/>
            </a:lvl1pPr>
          </a:lstStyle>
          <a:p>
            <a:pPr/>
            <a:r>
              <a:t>CONSIDERACIONES GENERALES (III)</a:t>
            </a:r>
          </a:p>
        </p:txBody>
      </p:sp>
      <p:sp>
        <p:nvSpPr>
          <p:cNvPr id="231" name="Shape 234"/>
          <p:cNvSpPr txBox="1"/>
          <p:nvPr>
            <p:ph type="body" idx="1"/>
          </p:nvPr>
        </p:nvSpPr>
        <p:spPr>
          <a:xfrm>
            <a:off x="457200" y="1838942"/>
            <a:ext cx="8192590" cy="4789191"/>
          </a:xfrm>
          <a:prstGeom prst="rect">
            <a:avLst/>
          </a:prstGeom>
        </p:spPr>
        <p:txBody>
          <a:bodyPr/>
          <a:lstStyle/>
          <a:p>
            <a:pPr lvl="1" marL="0" indent="228600" algn="just">
              <a:lnSpc>
                <a:spcPct val="80000"/>
              </a:lnSpc>
              <a:spcBef>
                <a:spcPts val="600"/>
              </a:spcBef>
              <a:buSzTx/>
              <a:buFont typeface="Wingdings 2"/>
              <a:buNone/>
              <a:defRPr sz="1500"/>
            </a:pPr>
            <a:r>
              <a:t>…</a:t>
            </a:r>
            <a:r>
              <a:t>UNA </a:t>
            </a:r>
            <a:r>
              <a:rPr b="1" u="sng"/>
              <a:t>DOBLE PREMISA</a:t>
            </a:r>
            <a:r>
              <a:t>…</a:t>
            </a:r>
          </a:p>
          <a:p>
            <a:pPr lvl="1" marL="0" indent="228600" algn="just">
              <a:lnSpc>
                <a:spcPct val="80000"/>
              </a:lnSpc>
              <a:spcBef>
                <a:spcPts val="600"/>
              </a:spcBef>
              <a:buSzTx/>
              <a:buFont typeface="Wingdings 2"/>
              <a:buNone/>
              <a:defRPr sz="1500"/>
            </a:pPr>
          </a:p>
          <a:p>
            <a:pPr lvl="1" marL="457200" indent="-228600" algn="just">
              <a:lnSpc>
                <a:spcPct val="80000"/>
              </a:lnSpc>
              <a:spcBef>
                <a:spcPts val="600"/>
              </a:spcBef>
              <a:buClr>
                <a:srgbClr val="4D0000"/>
              </a:buClr>
              <a:defRPr sz="1500"/>
            </a:pPr>
            <a:r>
              <a:t>LPAC: Voluntad de ser </a:t>
            </a:r>
            <a:r>
              <a:rPr b="1"/>
              <a:t>ley común</a:t>
            </a:r>
            <a:endParaRPr sz="1800"/>
          </a:p>
          <a:p>
            <a:pPr lvl="2" marL="685800" indent="-228600" algn="just">
              <a:lnSpc>
                <a:spcPct val="80000"/>
              </a:lnSpc>
              <a:spcBef>
                <a:spcPts val="600"/>
              </a:spcBef>
              <a:defRPr sz="1500"/>
            </a:pPr>
            <a:r>
              <a:t>Alcance general (“procedimiento común a todas las Ads. Pbs."): respecto de todas sus actuaciones</a:t>
            </a:r>
            <a:endParaRPr sz="1800"/>
          </a:p>
          <a:p>
            <a:pPr lvl="2" marL="685800" indent="-228600" algn="just">
              <a:lnSpc>
                <a:spcPct val="80000"/>
              </a:lnSpc>
              <a:spcBef>
                <a:spcPts val="600"/>
              </a:spcBef>
              <a:defRPr sz="1500"/>
            </a:pPr>
            <a:r>
              <a:t>Procedimiento común: mínimo común denominador (art. 149.1.18ª-función constitucional)</a:t>
            </a:r>
            <a:endParaRPr sz="1800"/>
          </a:p>
          <a:p>
            <a:pPr lvl="2" marL="685800" indent="-228600" algn="just">
              <a:lnSpc>
                <a:spcPct val="80000"/>
              </a:lnSpc>
              <a:spcBef>
                <a:spcPts val="600"/>
              </a:spcBef>
              <a:defRPr sz="1500"/>
            </a:pPr>
            <a:r>
              <a:t>Carácter común reforzado; consecuencias prácticas</a:t>
            </a:r>
            <a:endParaRPr sz="1800"/>
          </a:p>
          <a:p>
            <a:pPr lvl="3" marL="914400" indent="-228600" algn="just">
              <a:lnSpc>
                <a:spcPct val="80000"/>
              </a:lnSpc>
              <a:spcBef>
                <a:spcPts val="600"/>
              </a:spcBef>
              <a:buClr>
                <a:srgbClr val="4D0000"/>
              </a:buClr>
              <a:defRPr sz="1300"/>
            </a:pPr>
            <a:r>
              <a:t>No introducción de trámites adicionales o distintos (sólo por Ley, cuando resulte eficaz, proporcionado y necesario y de manera motivada). </a:t>
            </a:r>
            <a:endParaRPr sz="1500"/>
          </a:p>
          <a:p>
            <a:pPr lvl="3" marL="914400" indent="-228600" algn="just">
              <a:lnSpc>
                <a:spcPct val="80000"/>
              </a:lnSpc>
              <a:spcBef>
                <a:spcPts val="600"/>
              </a:spcBef>
              <a:buClr>
                <a:srgbClr val="4D0000"/>
              </a:buClr>
              <a:defRPr sz="1300"/>
            </a:pPr>
            <a:r>
              <a:t>No especialidades (salvo las expresamente previstas): flexibilidad del carácter común </a:t>
            </a:r>
            <a:endParaRPr sz="1500"/>
          </a:p>
          <a:p>
            <a:pPr lvl="4" marL="1143000" indent="-228600" algn="just">
              <a:lnSpc>
                <a:spcPct val="80000"/>
              </a:lnSpc>
              <a:spcBef>
                <a:spcPts val="600"/>
              </a:spcBef>
              <a:buClr>
                <a:srgbClr val="4D0000"/>
              </a:buClr>
              <a:defRPr sz="1200"/>
            </a:pPr>
            <a:r>
              <a:t>Algunas especialidades de trámites (no electrónicos)</a:t>
            </a:r>
            <a:endParaRPr sz="1500"/>
          </a:p>
          <a:p>
            <a:pPr lvl="4" marL="1143000" indent="-228600" algn="just">
              <a:lnSpc>
                <a:spcPct val="80000"/>
              </a:lnSpc>
              <a:spcBef>
                <a:spcPts val="600"/>
              </a:spcBef>
              <a:buClr>
                <a:srgbClr val="4D0000"/>
              </a:buClr>
              <a:defRPr sz="1200"/>
            </a:pPr>
            <a:r>
              <a:t>No exigencia de algunos de los trámites en procedimientos sectoriales o trámites adicionales o distintos (carácter supletorio)</a:t>
            </a:r>
            <a:endParaRPr sz="1500"/>
          </a:p>
          <a:p>
            <a:pPr lvl="2" algn="just">
              <a:lnSpc>
                <a:spcPct val="72000"/>
              </a:lnSpc>
              <a:buChar char="■"/>
              <a:defRPr b="1" sz="1400"/>
            </a:pPr>
            <a:r>
              <a:t>En consecuencia, aplicabilidad de la LPAC </a:t>
            </a:r>
            <a:r>
              <a:rPr b="0"/>
              <a:t>en materia de contratación pública</a:t>
            </a:r>
          </a:p>
          <a:p>
            <a:pPr lvl="3" algn="just">
              <a:lnSpc>
                <a:spcPct val="72000"/>
              </a:lnSpc>
              <a:buChar char="■"/>
              <a:defRPr sz="1400"/>
            </a:pPr>
            <a:r>
              <a:t>Procedimiento de contratación, no procedimiento especial</a:t>
            </a:r>
          </a:p>
          <a:p>
            <a:pPr lvl="3" algn="just">
              <a:lnSpc>
                <a:spcPct val="72000"/>
              </a:lnSpc>
              <a:buChar char="■"/>
              <a:defRPr sz="1400"/>
            </a:pPr>
            <a:r>
              <a:t>En todo caso, aplicación subsidiaria en lo no previsto (mucho)</a:t>
            </a:r>
          </a:p>
        </p:txBody>
      </p:sp>
      <p:sp>
        <p:nvSpPr>
          <p:cNvPr id="232" name="Shape 235"/>
          <p:cNvSpPr txBox="1"/>
          <p:nvPr>
            <p:ph type="sldNum" sz="quarter" idx="4294967295"/>
          </p:nvPr>
        </p:nvSpPr>
        <p:spPr>
          <a:xfrm>
            <a:off x="375793" y="6255705"/>
            <a:ext cx="287780" cy="474337"/>
          </a:xfrm>
          <a:prstGeom prst="rect">
            <a:avLst/>
          </a:prstGeom>
          <a:extLst>
            <a:ext uri="{C572A759-6A51-4108-AA02-DFA0A04FC94B}">
              <ma14:wrappingTextBoxFlag xmlns:ma14="http://schemas.microsoft.com/office/mac/drawingml/2011/main" val="1"/>
            </a:ext>
          </a:extLst>
        </p:spPr>
        <p:txBody>
          <a:bodyPr/>
          <a:lstStyle>
            <a:lvl1pPr>
              <a:defRPr sz="2600"/>
            </a:lvl1pPr>
          </a:lstStyle>
          <a:p>
            <a:pPr/>
            <a:fld id="{86CB4B4D-7CA3-9044-876B-883B54F8677D}" type="slidenum"/>
          </a:p>
        </p:txBody>
      </p:sp>
      <p:sp>
        <p:nvSpPr>
          <p:cNvPr id="233" name="Shape 236"/>
          <p:cNvSpPr txBox="1"/>
          <p:nvPr/>
        </p:nvSpPr>
        <p:spPr>
          <a:xfrm>
            <a:off x="8122563" y="590269"/>
            <a:ext cx="625075"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3 bis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5" name="Shape 233"/>
          <p:cNvSpPr txBox="1"/>
          <p:nvPr>
            <p:ph type="title"/>
          </p:nvPr>
        </p:nvSpPr>
        <p:spPr>
          <a:xfrm>
            <a:off x="468313" y="404813"/>
            <a:ext cx="6507161" cy="1143002"/>
          </a:xfrm>
          <a:prstGeom prst="rect">
            <a:avLst/>
          </a:prstGeom>
        </p:spPr>
        <p:txBody>
          <a:bodyPr/>
          <a:lstStyle>
            <a:lvl1pPr algn="ctr" defTabSz="868680">
              <a:defRPr b="1" sz="3400"/>
            </a:lvl1pPr>
          </a:lstStyle>
          <a:p>
            <a:pPr/>
            <a:r>
              <a:t>CONSIDERACIONES GENERALES (IV)</a:t>
            </a:r>
          </a:p>
        </p:txBody>
      </p:sp>
      <p:sp>
        <p:nvSpPr>
          <p:cNvPr id="236" name="Shape 234"/>
          <p:cNvSpPr txBox="1"/>
          <p:nvPr>
            <p:ph type="body" idx="1"/>
          </p:nvPr>
        </p:nvSpPr>
        <p:spPr>
          <a:xfrm>
            <a:off x="468313" y="2209377"/>
            <a:ext cx="8192590" cy="4789191"/>
          </a:xfrm>
          <a:prstGeom prst="rect">
            <a:avLst/>
          </a:prstGeom>
        </p:spPr>
        <p:txBody>
          <a:bodyPr/>
          <a:lstStyle/>
          <a:p>
            <a:pPr algn="just">
              <a:lnSpc>
                <a:spcPct val="90000"/>
              </a:lnSpc>
              <a:buChar char="■"/>
              <a:defRPr b="1" sz="1900"/>
            </a:pPr>
            <a:r>
              <a:t>PANORÁMICA GENERAL </a:t>
            </a:r>
            <a:r>
              <a:rPr b="0"/>
              <a:t>DE LA REGULACIÓN DEL USO DE LOS MEDIOS ELECTRÓNICOS: </a:t>
            </a:r>
          </a:p>
          <a:p>
            <a:pPr lvl="1" algn="just">
              <a:lnSpc>
                <a:spcPct val="90000"/>
              </a:lnSpc>
              <a:buChar char="■"/>
              <a:defRPr sz="1900"/>
            </a:pPr>
            <a:r>
              <a:t>Preámbulo: “</a:t>
            </a:r>
            <a:r>
              <a:rPr i="1"/>
              <a:t>decidida apuesta que el nuevo texto legal realiza a favor de la contratación electrónica, estableciéndola como obligatoria en los términos señalados en él</a:t>
            </a:r>
            <a:r>
              <a:t>” </a:t>
            </a:r>
          </a:p>
          <a:p>
            <a:pPr lvl="2" algn="just">
              <a:lnSpc>
                <a:spcPct val="90000"/>
              </a:lnSpc>
              <a:buChar char="■"/>
              <a:defRPr sz="1900"/>
            </a:pPr>
            <a:r>
              <a:t>Autismo del Legislador: incluso un lenguaje distinto (archivo electrónico o dirección)</a:t>
            </a:r>
          </a:p>
          <a:p>
            <a:pPr lvl="2" algn="just">
              <a:lnSpc>
                <a:spcPct val="90000"/>
              </a:lnSpc>
              <a:buChar char="■"/>
              <a:defRPr sz="1900"/>
            </a:pPr>
            <a:r>
              <a:t>Escasas novedades respecto de la anterior LCSP</a:t>
            </a:r>
          </a:p>
          <a:p>
            <a:pPr lvl="2" algn="just">
              <a:lnSpc>
                <a:spcPct val="90000"/>
              </a:lnSpc>
              <a:buChar char="■"/>
              <a:defRPr sz="1900"/>
            </a:pPr>
            <a:r>
              <a:t>Regulación residual (Disposiciones Adicionales)</a:t>
            </a:r>
          </a:p>
          <a:p>
            <a:pPr lvl="1" algn="just">
              <a:lnSpc>
                <a:spcPct val="90000"/>
              </a:lnSpc>
              <a:buChar char="■"/>
              <a:defRPr sz="1900"/>
            </a:pPr>
            <a:r>
              <a:t>De ahí la necesidad de </a:t>
            </a:r>
            <a:r>
              <a:rPr b="1"/>
              <a:t>mirar a la LPAC</a:t>
            </a:r>
            <a:r>
              <a:t>: sede, registros electrónicos, gestión electrónica, notificación electrónica, firma electrónica</a:t>
            </a:r>
          </a:p>
        </p:txBody>
      </p:sp>
      <p:sp>
        <p:nvSpPr>
          <p:cNvPr id="237" name="Shape 235"/>
          <p:cNvSpPr txBox="1"/>
          <p:nvPr>
            <p:ph type="sldNum" sz="quarter" idx="4294967295"/>
          </p:nvPr>
        </p:nvSpPr>
        <p:spPr>
          <a:xfrm>
            <a:off x="375793" y="6255705"/>
            <a:ext cx="287780" cy="474337"/>
          </a:xfrm>
          <a:prstGeom prst="rect">
            <a:avLst/>
          </a:prstGeom>
          <a:extLst>
            <a:ext uri="{C572A759-6A51-4108-AA02-DFA0A04FC94B}">
              <ma14:wrappingTextBoxFlag xmlns:ma14="http://schemas.microsoft.com/office/mac/drawingml/2011/main" val="1"/>
            </a:ext>
          </a:extLst>
        </p:spPr>
        <p:txBody>
          <a:bodyPr/>
          <a:lstStyle>
            <a:lvl1pPr>
              <a:defRPr sz="2600"/>
            </a:lvl1pPr>
          </a:lstStyle>
          <a:p>
            <a:pPr/>
            <a:fld id="{86CB4B4D-7CA3-9044-876B-883B54F8677D}" type="slidenum"/>
          </a:p>
        </p:txBody>
      </p:sp>
      <p:sp>
        <p:nvSpPr>
          <p:cNvPr id="238" name="Shape 236"/>
          <p:cNvSpPr txBox="1"/>
          <p:nvPr/>
        </p:nvSpPr>
        <p:spPr>
          <a:xfrm>
            <a:off x="8418513" y="563562"/>
            <a:ext cx="231275"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4</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0" name="Marcador de texto 2"/>
          <p:cNvSpPr txBox="1"/>
          <p:nvPr>
            <p:ph type="body" idx="1"/>
          </p:nvPr>
        </p:nvSpPr>
        <p:spPr>
          <a:xfrm>
            <a:off x="457199" y="2209800"/>
            <a:ext cx="8328374" cy="3916363"/>
          </a:xfrm>
          <a:prstGeom prst="rect">
            <a:avLst/>
          </a:prstGeom>
        </p:spPr>
        <p:txBody>
          <a:bodyPr/>
          <a:lstStyle/>
          <a:p>
            <a:pPr marL="0" indent="0">
              <a:buSzTx/>
              <a:buFont typeface="Wingdings 2"/>
              <a:buNone/>
            </a:pPr>
          </a:p>
          <a:p>
            <a:pPr marL="0" indent="0">
              <a:buSzTx/>
              <a:buFont typeface="Wingdings 2"/>
              <a:buNone/>
            </a:pPr>
          </a:p>
          <a:p>
            <a:pPr marL="0" indent="0" algn="ctr">
              <a:buSzTx/>
              <a:buFont typeface="Wingdings 2"/>
              <a:buNone/>
              <a:defRPr b="1" sz="2400">
                <a:solidFill>
                  <a:srgbClr val="820101"/>
                </a:solidFill>
              </a:defRPr>
            </a:pPr>
            <a:r>
              <a:t>EL USO DE LOS MEDIOS ELECTRÓNICOS PARA LA DIFUSIÓN DE LA INFORMACIÓN EN LOS PROCEDIMIENTOS DE CONTRATACIÓN</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2" name="Shape 248"/>
          <p:cNvSpPr txBox="1"/>
          <p:nvPr>
            <p:ph type="title"/>
          </p:nvPr>
        </p:nvSpPr>
        <p:spPr>
          <a:xfrm>
            <a:off x="185194" y="342724"/>
            <a:ext cx="6958040" cy="1143001"/>
          </a:xfrm>
          <a:prstGeom prst="rect">
            <a:avLst/>
          </a:prstGeom>
        </p:spPr>
        <p:txBody>
          <a:bodyPr/>
          <a:lstStyle>
            <a:lvl1pPr algn="ctr">
              <a:defRPr b="1" sz="2400">
                <a:latin typeface="+mj-lt"/>
                <a:ea typeface="+mj-ea"/>
                <a:cs typeface="+mj-cs"/>
                <a:sym typeface="Arial"/>
              </a:defRPr>
            </a:lvl1pPr>
          </a:lstStyle>
          <a:p>
            <a:pPr/>
            <a:r>
              <a:t>PUBLICIDAD DE LA ACTIVIDAD CONTRACTUAL POR MEDIOS ELECTRÓNICOS (I)</a:t>
            </a:r>
          </a:p>
        </p:txBody>
      </p:sp>
      <p:sp>
        <p:nvSpPr>
          <p:cNvPr id="243" name="Shape 249"/>
          <p:cNvSpPr txBox="1"/>
          <p:nvPr>
            <p:ph type="body" idx="1"/>
          </p:nvPr>
        </p:nvSpPr>
        <p:spPr>
          <a:xfrm>
            <a:off x="375793" y="1937584"/>
            <a:ext cx="8461290" cy="4580271"/>
          </a:xfrm>
          <a:prstGeom prst="rect">
            <a:avLst/>
          </a:prstGeom>
        </p:spPr>
        <p:txBody>
          <a:bodyPr/>
          <a:lstStyle/>
          <a:p>
            <a:pPr marL="182879" indent="-182879" algn="just" defTabSz="731519">
              <a:lnSpc>
                <a:spcPct val="80000"/>
              </a:lnSpc>
              <a:spcBef>
                <a:spcPts val="1400"/>
              </a:spcBef>
              <a:defRPr b="1" sz="1600"/>
            </a:pPr>
            <a:r>
              <a:t>FINALIDAD: Igualdad de los licitadores, competencia entre ellos, conocimiento de las reglas del juego y control de la decisión final para la defensa de los propios derechos + necesidad por brevedad de los plazos en las comunicaciones </a:t>
            </a:r>
            <a:endParaRPr sz="1400"/>
          </a:p>
          <a:p>
            <a:pPr marL="182879" indent="-182879" algn="just" defTabSz="731519">
              <a:lnSpc>
                <a:spcPct val="80000"/>
              </a:lnSpc>
              <a:spcBef>
                <a:spcPts val="1400"/>
              </a:spcBef>
              <a:defRPr b="1" sz="1600"/>
            </a:pPr>
            <a:r>
              <a:t>EL PERFIL DE CONTRATANTE</a:t>
            </a:r>
            <a:endParaRPr sz="1800"/>
          </a:p>
          <a:p>
            <a:pPr lvl="1" marL="365759" indent="-182879" algn="just" defTabSz="731519">
              <a:lnSpc>
                <a:spcPct val="80000"/>
              </a:lnSpc>
              <a:spcBef>
                <a:spcPts val="400"/>
              </a:spcBef>
              <a:buClr>
                <a:srgbClr val="4D0000"/>
              </a:buClr>
              <a:defRPr sz="1600"/>
            </a:pPr>
            <a:r>
              <a:t>Novedad de la Ley: más información y nuevas exigencias. EXPRESIÓN DEL DEBER DE COMUNICARSE CON LA ADMINISTRACIÓN POR MEDIOS ELECT. </a:t>
            </a:r>
            <a:endParaRPr sz="1200"/>
          </a:p>
          <a:p>
            <a:pPr lvl="1" marL="365759" indent="-182879" algn="just" defTabSz="731519">
              <a:lnSpc>
                <a:spcPct val="80000"/>
              </a:lnSpc>
              <a:spcBef>
                <a:spcPts val="400"/>
              </a:spcBef>
              <a:buClr>
                <a:srgbClr val="4D0000"/>
              </a:buClr>
              <a:defRPr sz="1600"/>
            </a:pPr>
            <a:r>
              <a:t>Apuesta por el uso de los medios electrónicos para difundir información con el fin de </a:t>
            </a:r>
            <a:endParaRPr sz="1200"/>
          </a:p>
          <a:p>
            <a:pPr lvl="2" marL="594359" indent="-182879" algn="just" defTabSz="731519">
              <a:lnSpc>
                <a:spcPct val="80000"/>
              </a:lnSpc>
              <a:spcBef>
                <a:spcPts val="400"/>
              </a:spcBef>
              <a:buClr>
                <a:srgbClr val="4D0000"/>
              </a:buClr>
              <a:defRPr sz="1400"/>
            </a:pPr>
            <a:r>
              <a:t>garantizar la transparencia en los procedimientos </a:t>
            </a:r>
            <a:endParaRPr sz="1600"/>
          </a:p>
          <a:p>
            <a:pPr lvl="2" marL="594359" indent="-182879" algn="just" defTabSz="731519">
              <a:lnSpc>
                <a:spcPct val="80000"/>
              </a:lnSpc>
              <a:spcBef>
                <a:spcPts val="400"/>
              </a:spcBef>
              <a:buClr>
                <a:srgbClr val="4D0000"/>
              </a:buClr>
              <a:defRPr sz="1400"/>
            </a:pPr>
            <a:r>
              <a:t>salvaguardar de la libre competencia </a:t>
            </a:r>
            <a:endParaRPr sz="1800"/>
          </a:p>
          <a:p>
            <a:pPr lvl="1" marL="365759" indent="-182879" algn="just" defTabSz="731519">
              <a:lnSpc>
                <a:spcPct val="80000"/>
              </a:lnSpc>
              <a:spcBef>
                <a:spcPts val="400"/>
              </a:spcBef>
              <a:buClr>
                <a:srgbClr val="4D0000"/>
              </a:buClr>
              <a:defRPr sz="1600"/>
            </a:pPr>
            <a:r>
              <a:t>Art. 63 LCSP: </a:t>
            </a:r>
            <a:r>
              <a:rPr sz="1400"/>
              <a:t>“elemento que agrupa la información y documentos relativos a su actividad contractual”. EXCLUSIVIDAD DEL MISMO COMO MEDIO DE DIFUSIÓN (con excepciones)</a:t>
            </a:r>
            <a:endParaRPr sz="1200"/>
          </a:p>
          <a:p>
            <a:pPr lvl="1" marL="365759" indent="-182879" algn="just" defTabSz="731519">
              <a:lnSpc>
                <a:spcPct val="80000"/>
              </a:lnSpc>
              <a:spcBef>
                <a:spcPts val="400"/>
              </a:spcBef>
              <a:buClr>
                <a:srgbClr val="4D0000"/>
              </a:buClr>
              <a:defRPr sz="1400"/>
            </a:pPr>
            <a:r>
              <a:t>En realidad, un conjunto de informaciones sobre determinados aspectos de la actividad contractual del órgano de contratación al que ha de darse difusión a través de Internet. </a:t>
            </a:r>
            <a:endParaRPr sz="1600"/>
          </a:p>
          <a:p>
            <a:pPr lvl="1" marL="365759" indent="-182879" algn="just" defTabSz="731519">
              <a:lnSpc>
                <a:spcPct val="80000"/>
              </a:lnSpc>
              <a:spcBef>
                <a:spcPts val="400"/>
              </a:spcBef>
              <a:buClr>
                <a:srgbClr val="4D0000"/>
              </a:buClr>
              <a:defRPr sz="1400"/>
            </a:pPr>
            <a:r>
              <a:t>Concepto autónomo: necesidad de diferenciar entre contenido y continente</a:t>
            </a:r>
          </a:p>
        </p:txBody>
      </p:sp>
      <p:sp>
        <p:nvSpPr>
          <p:cNvPr id="244" name="Shape 250"/>
          <p:cNvSpPr txBox="1"/>
          <p:nvPr>
            <p:ph type="sldNum" sz="quarter" idx="4294967295"/>
          </p:nvPr>
        </p:nvSpPr>
        <p:spPr>
          <a:xfrm>
            <a:off x="375793" y="6255705"/>
            <a:ext cx="287780" cy="474337"/>
          </a:xfrm>
          <a:prstGeom prst="rect">
            <a:avLst/>
          </a:prstGeom>
          <a:extLst>
            <a:ext uri="{C572A759-6A51-4108-AA02-DFA0A04FC94B}">
              <ma14:wrappingTextBoxFlag xmlns:ma14="http://schemas.microsoft.com/office/mac/drawingml/2011/main" val="1"/>
            </a:ext>
          </a:extLst>
        </p:spPr>
        <p:txBody>
          <a:bodyPr/>
          <a:lstStyle>
            <a:lvl1pPr>
              <a:defRPr sz="2600"/>
            </a:lvl1pPr>
          </a:lstStyle>
          <a:p>
            <a:pPr/>
            <a:fld id="{86CB4B4D-7CA3-9044-876B-883B54F8677D}" type="slidenum"/>
          </a:p>
        </p:txBody>
      </p:sp>
      <p:sp>
        <p:nvSpPr>
          <p:cNvPr id="245" name="Shape 251"/>
          <p:cNvSpPr txBox="1"/>
          <p:nvPr/>
        </p:nvSpPr>
        <p:spPr>
          <a:xfrm>
            <a:off x="8418513" y="563562"/>
            <a:ext cx="231275"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5</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Marcador de texto 2"/>
          <p:cNvSpPr txBox="1"/>
          <p:nvPr>
            <p:ph type="body" idx="1"/>
          </p:nvPr>
        </p:nvSpPr>
        <p:spPr>
          <a:xfrm>
            <a:off x="457198" y="1855365"/>
            <a:ext cx="8296139" cy="4781609"/>
          </a:xfrm>
          <a:prstGeom prst="rect">
            <a:avLst/>
          </a:prstGeom>
        </p:spPr>
        <p:txBody>
          <a:bodyPr/>
          <a:lstStyle/>
          <a:p>
            <a:pPr>
              <a:spcBef>
                <a:spcPts val="1200"/>
              </a:spcBef>
              <a:defRPr b="1" u="sng"/>
            </a:pPr>
            <a:r>
              <a:t>¿QUÉ?</a:t>
            </a:r>
          </a:p>
          <a:p>
            <a:pPr lvl="2" marL="594359" indent="-182879" algn="just" defTabSz="731519">
              <a:spcBef>
                <a:spcPts val="400"/>
              </a:spcBef>
              <a:buClr>
                <a:srgbClr val="4D0000"/>
              </a:buClr>
              <a:defRPr sz="1600"/>
            </a:pPr>
            <a:r>
              <a:t>Prácticamente toda la INFORMACIÓN relativa a los contratos (desde la justificación de la necesidad de contratar y del procedimiento elegido para la adjudicación, su objeto o su duración e importe, hasta la adjudicación o la ulterior modificación, pasando por los anuncios de información previa, los licitadores participantes, la composición de las mesas de contratación o las actas de la misma)</a:t>
            </a:r>
            <a:endParaRPr sz="1400"/>
          </a:p>
          <a:p>
            <a:pPr lvl="2" marL="594359" indent="-182879" algn="just" defTabSz="731519">
              <a:spcBef>
                <a:spcPts val="400"/>
              </a:spcBef>
              <a:buClr>
                <a:srgbClr val="4D0000"/>
              </a:buClr>
              <a:defRPr sz="1600"/>
            </a:pPr>
            <a:r>
              <a:t>¡Ojo! Art. 138 LCSP refuerza la centralidad del perfil de contratante como instrumento canalizador de la publicidad de la información contractual al exigir con carácter genérico que los órganos de contratación ofrezcan acceso a los pliegos y demás documentación complementaria por medios electrónicos a través del mismo, acceso que será libre, directo, completo y gratuito. Pero (aun con carácter excepcional), permite que en determinados casos tasados tal acceso se lleve a cabo por medios no electrónicos (por circunstancias técnicas, razones de confidencialidad o motivos de seguridad en el caso de concesiones de obras). </a:t>
            </a:r>
            <a:r>
              <a:rPr i="1"/>
              <a:t>Efecto directo del precepto del que trae su causa en la DIR</a:t>
            </a:r>
          </a:p>
        </p:txBody>
      </p:sp>
      <p:sp>
        <p:nvSpPr>
          <p:cNvPr id="248" name="Shape 248"/>
          <p:cNvSpPr txBox="1"/>
          <p:nvPr>
            <p:ph type="title"/>
          </p:nvPr>
        </p:nvSpPr>
        <p:spPr>
          <a:xfrm>
            <a:off x="457200" y="361393"/>
            <a:ext cx="6508750" cy="1143002"/>
          </a:xfrm>
          <a:prstGeom prst="rect">
            <a:avLst/>
          </a:prstGeom>
        </p:spPr>
        <p:txBody>
          <a:bodyPr/>
          <a:lstStyle>
            <a:lvl1pPr algn="ctr">
              <a:defRPr b="1" sz="2400">
                <a:latin typeface="+mj-lt"/>
                <a:ea typeface="+mj-ea"/>
                <a:cs typeface="+mj-cs"/>
                <a:sym typeface="Arial"/>
              </a:defRPr>
            </a:lvl1pPr>
          </a:lstStyle>
          <a:p>
            <a:pPr/>
            <a:r>
              <a:t>PUBLICIDAD DE LA ACTIVIDAD CONTRACTUAL POR MEDIOS ELECTRÓNICOS (II)</a:t>
            </a:r>
          </a:p>
        </p:txBody>
      </p:sp>
      <p:sp>
        <p:nvSpPr>
          <p:cNvPr id="249" name="Shape 251"/>
          <p:cNvSpPr txBox="1"/>
          <p:nvPr/>
        </p:nvSpPr>
        <p:spPr>
          <a:xfrm>
            <a:off x="8418513" y="563562"/>
            <a:ext cx="231275" cy="35066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a:solidFill>
                  <a:srgbClr val="FFFFFF"/>
                </a:solidFill>
                <a:latin typeface="+mj-lt"/>
                <a:ea typeface="+mj-ea"/>
                <a:cs typeface="+mj-cs"/>
                <a:sym typeface="Arial"/>
              </a:defRPr>
            </a:lvl1pPr>
          </a:lstStyle>
          <a:p>
            <a:pPr/>
            <a:r>
              <a:t>6</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Plaza">
  <a:themeElements>
    <a:clrScheme name="Plaza">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Plaza">
      <a:majorFont>
        <a:latin typeface="Arial"/>
        <a:ea typeface="Arial"/>
        <a:cs typeface="Arial"/>
      </a:majorFont>
      <a:minorFont>
        <a:latin typeface="Helvetica"/>
        <a:ea typeface="Helvetica"/>
        <a:cs typeface="Helvetica"/>
      </a:minorFont>
    </a:fontScheme>
    <a:fmtScheme name="Plaz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laza">
  <a:themeElements>
    <a:clrScheme name="Plaza">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Plaza">
      <a:majorFont>
        <a:latin typeface="Arial"/>
        <a:ea typeface="Arial"/>
        <a:cs typeface="Arial"/>
      </a:majorFont>
      <a:minorFont>
        <a:latin typeface="Helvetica"/>
        <a:ea typeface="Helvetica"/>
        <a:cs typeface="Helvetica"/>
      </a:minorFont>
    </a:fontScheme>
    <a:fmtScheme name="Plaz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